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78" r:id="rId4"/>
    <p:sldId id="298" r:id="rId5"/>
    <p:sldId id="277" r:id="rId6"/>
    <p:sldId id="283" r:id="rId7"/>
    <p:sldId id="296" r:id="rId8"/>
    <p:sldId id="284" r:id="rId9"/>
    <p:sldId id="301" r:id="rId10"/>
    <p:sldId id="288" r:id="rId11"/>
    <p:sldId id="299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3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d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92" autoAdjust="0"/>
  </p:normalViewPr>
  <p:slideViewPr>
    <p:cSldViewPr>
      <p:cViewPr varScale="1">
        <p:scale>
          <a:sx n="57" d="100"/>
          <a:sy n="57" d="100"/>
        </p:scale>
        <p:origin x="1540" y="32"/>
      </p:cViewPr>
      <p:guideLst>
        <p:guide orient="horz" pos="73"/>
        <p:guide pos="29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4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Př.: </a:t>
            </a:r>
            <a:r>
              <a:rPr lang="cs-CZ" sz="1200" dirty="0" smtClean="0"/>
              <a:t>kuchyně při stěhování,</a:t>
            </a:r>
            <a:r>
              <a:rPr lang="cs-CZ" sz="1200" baseline="0" dirty="0" smtClean="0"/>
              <a:t> </a:t>
            </a:r>
            <a:r>
              <a:rPr lang="cs-CZ" sz="1200" dirty="0" smtClean="0"/>
              <a:t>modul e-</a:t>
            </a:r>
            <a:r>
              <a:rPr lang="cs-CZ" sz="1200" dirty="0" err="1" smtClean="0"/>
              <a:t>shopu</a:t>
            </a:r>
            <a:r>
              <a:rPr lang="cs-CZ" sz="1200" dirty="0" smtClean="0"/>
              <a:t> do webu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6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b="1" dirty="0" smtClean="0"/>
              <a:t>Tradičně:</a:t>
            </a:r>
            <a:r>
              <a:rPr lang="cs-CZ" dirty="0" smtClean="0"/>
              <a:t> Vše se odvíjí</a:t>
            </a:r>
            <a:r>
              <a:rPr lang="cs-CZ" baseline="0" dirty="0" smtClean="0"/>
              <a:t> od specifikace požadavků, tj. na prvním místě rozsah. Velmi často dochází k navyšování nákladů a ke zpožďování projektu</a:t>
            </a:r>
          </a:p>
          <a:p>
            <a:r>
              <a:rPr lang="cs-CZ" b="1" baseline="0" dirty="0" smtClean="0"/>
              <a:t>Agilně:</a:t>
            </a:r>
            <a:r>
              <a:rPr lang="cs-CZ" baseline="0" dirty="0" smtClean="0"/>
              <a:t> Zahajován jen s velmi hrubou představou o konkrétní podobě výsledného </a:t>
            </a:r>
            <a:r>
              <a:rPr lang="cs-CZ" baseline="0" dirty="0" smtClean="0"/>
              <a:t>produktu (ale jasný cílový stav), </a:t>
            </a:r>
            <a:r>
              <a:rPr lang="cs-CZ" baseline="0" dirty="0" smtClean="0"/>
              <a:t>případně požadavky bývají doplňovány a měněny. Proto agilní projekt má od začátku pevně stanovený čas a rozpočet. Cílem je, aby za těchto omezení přinesl co největší hodnotu.</a:t>
            </a:r>
          </a:p>
          <a:p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Iterativní postup:</a:t>
            </a:r>
            <a:r>
              <a:rPr lang="cs-CZ" baseline="0" dirty="0" smtClean="0"/>
              <a:t> f</a:t>
            </a:r>
            <a:r>
              <a:rPr lang="cs-CZ" dirty="0" smtClean="0"/>
              <a:t>áze stejné délky 2 týdny, max. 4 týdny</a:t>
            </a:r>
          </a:p>
          <a:p>
            <a:r>
              <a:rPr lang="cs-CZ" dirty="0" smtClean="0"/>
              <a:t>Multifunkční týmy: např.:</a:t>
            </a:r>
            <a:r>
              <a:rPr lang="cs-CZ" baseline="0" dirty="0" smtClean="0"/>
              <a:t> programátoři a testeři pracují současně a ne až po vytvoření kompletního kódu, viz také přípravu kuchyně při stěhování</a:t>
            </a:r>
          </a:p>
          <a:p>
            <a:r>
              <a:rPr lang="cs-CZ" dirty="0" smtClean="0"/>
              <a:t>Komunikace</a:t>
            </a:r>
            <a:r>
              <a:rPr lang="cs-CZ" baseline="0" dirty="0" smtClean="0"/>
              <a:t> se zákazníkem: zákazník pravidelně poskytuje zpětnou vazbu k projektu, dílčím výsledkům, průběžně upřesňuje požadavky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6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Sprint – pevná doba</a:t>
            </a:r>
            <a:r>
              <a:rPr lang="cs-CZ" baseline="0" dirty="0" smtClean="0"/>
              <a:t> trvání, typicky 2 týdny, maximálně 4 týdny. Na konci sprintu hotový produkt, část produktu, pro trvalé využití (část webu).</a:t>
            </a:r>
          </a:p>
          <a:p>
            <a:r>
              <a:rPr lang="cs-CZ" baseline="0" dirty="0" smtClean="0"/>
              <a:t>Produktový </a:t>
            </a:r>
            <a:r>
              <a:rPr lang="cs-CZ" baseline="0" dirty="0" err="1" smtClean="0"/>
              <a:t>backlog</a:t>
            </a:r>
            <a:r>
              <a:rPr lang="cs-CZ" baseline="0" dirty="0" smtClean="0"/>
              <a:t> – na počátku sběr požadavků na výsledný produkt, seřazených podle priority, co přinese nejvyšší hodnotu</a:t>
            </a:r>
          </a:p>
          <a:p>
            <a:r>
              <a:rPr lang="cs-CZ" baseline="0" dirty="0" smtClean="0"/>
              <a:t>Sprint </a:t>
            </a:r>
            <a:r>
              <a:rPr lang="cs-CZ" baseline="0" dirty="0" err="1" smtClean="0"/>
              <a:t>backlog</a:t>
            </a:r>
            <a:r>
              <a:rPr lang="cs-CZ" baseline="0" dirty="0" smtClean="0"/>
              <a:t> – seznam vybraných požadavků, jako zadání pro další etapu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6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Vlastník produktu: </a:t>
            </a:r>
            <a:r>
              <a:rPr lang="cs-CZ" dirty="0" smtClean="0"/>
              <a:t>vždy jen jedna osoba, odpovědnost za maximalizaci</a:t>
            </a:r>
            <a:r>
              <a:rPr lang="cs-CZ" baseline="0" dirty="0" smtClean="0"/>
              <a:t> návratnosti investice, vlastník Produktového </a:t>
            </a:r>
            <a:r>
              <a:rPr lang="cs-CZ" baseline="0" dirty="0" err="1" smtClean="0"/>
              <a:t>backlogu</a:t>
            </a:r>
            <a:r>
              <a:rPr lang="cs-CZ" baseline="0" dirty="0" smtClean="0"/>
              <a:t>, určuje priority položek, poskytuje týmu specifikaci produktu, schvaluje nebo zamítá konečný produkt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="1" dirty="0" smtClean="0">
                <a:solidFill>
                  <a:schemeClr val="tx1"/>
                </a:solidFill>
              </a:rPr>
              <a:t>Členové projektového týmu:</a:t>
            </a:r>
            <a:r>
              <a:rPr lang="cs-CZ" baseline="0" dirty="0" smtClean="0">
                <a:solidFill>
                  <a:schemeClr val="tx1"/>
                </a:solidFill>
              </a:rPr>
              <a:t> cca sedm, větší počet brání osobní interakci a řiditelnosti, tým multifunkční, živý kontakt se zákazníkem (někdy dokonce členem týmu), optimálně sdílí pracoviště, členové se podílejí rozhodující měrou na plánování etap.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cs-CZ" baseline="0" dirty="0" smtClean="0">
              <a:solidFill>
                <a:schemeClr val="tx1"/>
              </a:solidFill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err="1" smtClean="0">
                <a:solidFill>
                  <a:schemeClr val="tx1"/>
                </a:solidFill>
              </a:rPr>
              <a:t>Scrum</a:t>
            </a:r>
            <a:r>
              <a:rPr lang="cs-CZ" baseline="0" dirty="0" smtClean="0">
                <a:solidFill>
                  <a:schemeClr val="tx1"/>
                </a:solidFill>
              </a:rPr>
              <a:t> založen na osobní komunikaci , proto většina procesů má charakter specializovaných porad.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="1" baseline="0" dirty="0" smtClean="0">
                <a:solidFill>
                  <a:schemeClr val="tx1"/>
                </a:solidFill>
              </a:rPr>
              <a:t>Plánování sprintu: </a:t>
            </a:r>
            <a:r>
              <a:rPr lang="cs-CZ" baseline="0" dirty="0" smtClean="0">
                <a:solidFill>
                  <a:schemeClr val="tx1"/>
                </a:solidFill>
              </a:rPr>
              <a:t>Tým se po dohodě s vlastníkem produktu zaváže k dodání konkrétní části produktu. Rozsah pro daný sprint je závazný a neměnný </a:t>
            </a:r>
            <a:r>
              <a:rPr lang="cs-CZ" baseline="0" dirty="0" err="1" smtClean="0">
                <a:solidFill>
                  <a:schemeClr val="tx1"/>
                </a:solidFill>
              </a:rPr>
              <a:t>pocelou</a:t>
            </a:r>
            <a:r>
              <a:rPr lang="cs-CZ" baseline="0" dirty="0" smtClean="0">
                <a:solidFill>
                  <a:schemeClr val="tx1"/>
                </a:solidFill>
              </a:rPr>
              <a:t> etapu. Vlastník vybírá z Produktového </a:t>
            </a:r>
            <a:r>
              <a:rPr lang="cs-CZ" baseline="0" dirty="0" err="1" smtClean="0">
                <a:solidFill>
                  <a:schemeClr val="tx1"/>
                </a:solidFill>
              </a:rPr>
              <a:t>backlogu</a:t>
            </a:r>
            <a:r>
              <a:rPr lang="cs-CZ" baseline="0" dirty="0" smtClean="0">
                <a:solidFill>
                  <a:schemeClr val="tx1"/>
                </a:solidFill>
              </a:rPr>
              <a:t> nejvýznamnější položky (nejhodnotnější z hlediska přínosů projektu), tým rozhoduje, co dokáže v jedné etapě stihnout.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="1" baseline="0" dirty="0" smtClean="0">
                <a:solidFill>
                  <a:srgbClr val="002060"/>
                </a:solidFill>
              </a:rPr>
              <a:t>Denní porady týmu: </a:t>
            </a:r>
            <a:r>
              <a:rPr lang="cs-CZ" baseline="0" dirty="0" smtClean="0">
                <a:solidFill>
                  <a:schemeClr val="tx1"/>
                </a:solidFill>
              </a:rPr>
              <a:t>Trvají maximálně 15 minut, vždy ráno před začátkem prací.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smtClean="0">
                <a:solidFill>
                  <a:schemeClr val="tx1"/>
                </a:solidFill>
              </a:rPr>
              <a:t>Cílem je koordinace, tj. sdílení informací o postupu projektu a naplánování úkolů na nadcházející den.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smtClean="0">
                <a:solidFill>
                  <a:schemeClr val="tx1"/>
                </a:solidFill>
              </a:rPr>
              <a:t>Každý člen odpovídá na tři otázky: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smtClean="0">
                <a:solidFill>
                  <a:schemeClr val="tx1"/>
                </a:solidFill>
              </a:rPr>
              <a:t>Co mám hotovo?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smtClean="0">
                <a:solidFill>
                  <a:schemeClr val="tx1"/>
                </a:solidFill>
              </a:rPr>
              <a:t>Co udělám dnes?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smtClean="0">
                <a:solidFill>
                  <a:schemeClr val="tx1"/>
                </a:solidFill>
              </a:rPr>
              <a:t>Vidím nějaké překážky?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="1" baseline="0" dirty="0" smtClean="0">
                <a:solidFill>
                  <a:schemeClr val="tx1"/>
                </a:solidFill>
              </a:rPr>
              <a:t>Přehled sprintu: </a:t>
            </a:r>
            <a:r>
              <a:rPr lang="cs-CZ" baseline="0" dirty="0" smtClean="0">
                <a:solidFill>
                  <a:schemeClr val="tx1"/>
                </a:solidFill>
              </a:rPr>
              <a:t>Předání a akceptace hotové části produktu, rozhoduje vlastník produktu, buď dokončeno, nebo nedokončeno, nic mezi tím. Když nedokončeno, tak se vrací do produktového </a:t>
            </a:r>
            <a:r>
              <a:rPr lang="cs-CZ" baseline="0" dirty="0" err="1" smtClean="0">
                <a:solidFill>
                  <a:schemeClr val="tx1"/>
                </a:solidFill>
              </a:rPr>
              <a:t>backlogu</a:t>
            </a:r>
            <a:r>
              <a:rPr lang="cs-CZ" baseline="0" dirty="0" smtClean="0">
                <a:solidFill>
                  <a:schemeClr val="tx1"/>
                </a:solidFill>
              </a:rPr>
              <a:t> a jsou znovu určeny jejich priority.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cs-CZ" baseline="0" dirty="0" smtClean="0">
              <a:solidFill>
                <a:schemeClr val="tx1"/>
              </a:solidFill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baseline="0" dirty="0" smtClean="0">
                <a:solidFill>
                  <a:schemeClr val="tx1"/>
                </a:solidFill>
              </a:rPr>
              <a:t>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cs-CZ" baseline="0" dirty="0" smtClean="0">
              <a:solidFill>
                <a:schemeClr val="tx1"/>
              </a:solidFill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cs-CZ" baseline="0" dirty="0" smtClean="0">
              <a:solidFill>
                <a:schemeClr val="tx1"/>
              </a:solidFill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51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Produktový </a:t>
            </a:r>
            <a:r>
              <a:rPr lang="cs-CZ" b="1" dirty="0" err="1" smtClean="0"/>
              <a:t>backlog</a:t>
            </a:r>
            <a:r>
              <a:rPr lang="cs-CZ" b="1" dirty="0" smtClean="0"/>
              <a:t> </a:t>
            </a:r>
            <a:r>
              <a:rPr lang="cs-CZ" dirty="0" smtClean="0"/>
              <a:t>– položky v něm</a:t>
            </a:r>
            <a:r>
              <a:rPr lang="cs-CZ" baseline="0" dirty="0" smtClean="0"/>
              <a:t> jsou samostatné pracovní balíky – součásti produktu. Třídí se podle priorit do Sprint </a:t>
            </a:r>
            <a:r>
              <a:rPr lang="cs-CZ" baseline="0" dirty="0" err="1" smtClean="0"/>
              <a:t>backlogu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Nejvyšší priority mají: nejhodnotnější věci, nejrizikovější věci, nejrychleji vyrobitelné věci.</a:t>
            </a:r>
          </a:p>
          <a:p>
            <a:r>
              <a:rPr lang="cs-CZ" b="1" baseline="0" dirty="0" smtClean="0"/>
              <a:t>Příběhy uživatele: </a:t>
            </a:r>
            <a:r>
              <a:rPr lang="cs-CZ" baseline="0" dirty="0" smtClean="0"/>
              <a:t>jednotlivé položky v </a:t>
            </a:r>
            <a:r>
              <a:rPr lang="cs-CZ" baseline="0" dirty="0" err="1" smtClean="0"/>
              <a:t>backlogu</a:t>
            </a:r>
            <a:r>
              <a:rPr lang="cs-CZ" baseline="0" dirty="0" smtClean="0"/>
              <a:t>. Jde o funkční specifikace s informacemi o tom, co konkrétně má produkt dělat, </a:t>
            </a:r>
            <a:r>
              <a:rPr lang="cs-CZ" baseline="0" dirty="0" smtClean="0"/>
              <a:t>kdo je příjemcem hodnoty, jaké očekávání je tím splněno. </a:t>
            </a:r>
          </a:p>
          <a:p>
            <a:r>
              <a:rPr lang="cs-CZ" b="1" baseline="0" dirty="0" smtClean="0"/>
              <a:t>Funkční specifikace </a:t>
            </a:r>
            <a:r>
              <a:rPr lang="cs-CZ" baseline="0" dirty="0" smtClean="0"/>
              <a:t>v příbězích uživatele mají být:</a:t>
            </a:r>
          </a:p>
          <a:p>
            <a:r>
              <a:rPr lang="cs-CZ" baseline="0" dirty="0" smtClean="0"/>
              <a:t>jedinečné – řeší jen jedno očekávání</a:t>
            </a:r>
          </a:p>
          <a:p>
            <a:r>
              <a:rPr lang="cs-CZ" baseline="0" dirty="0" smtClean="0"/>
              <a:t>přínosné – musí generovat hodnotu pro zákazníka</a:t>
            </a:r>
          </a:p>
          <a:p>
            <a:r>
              <a:rPr lang="cs-CZ" baseline="0" dirty="0" smtClean="0"/>
              <a:t>Odhadnutelné – dostatečně malé, aby si tým mohl představit množství práce na položce</a:t>
            </a:r>
          </a:p>
          <a:p>
            <a:r>
              <a:rPr lang="cs-CZ" baseline="0" dirty="0" smtClean="0"/>
              <a:t>Testovatelné – musí být definována sada měřitelných kritérií pro ověření dokončení výsledku</a:t>
            </a:r>
          </a:p>
          <a:p>
            <a:r>
              <a:rPr lang="cs-CZ" b="1" baseline="0" dirty="0" smtClean="0"/>
              <a:t>Nástěnka </a:t>
            </a:r>
            <a:r>
              <a:rPr lang="cs-CZ" b="1" baseline="0" dirty="0" err="1" smtClean="0"/>
              <a:t>scrumu</a:t>
            </a:r>
            <a:r>
              <a:rPr lang="cs-CZ" b="1" baseline="0" dirty="0" smtClean="0"/>
              <a:t>: </a:t>
            </a:r>
            <a:r>
              <a:rPr lang="cs-CZ" baseline="0" dirty="0" smtClean="0"/>
              <a:t>Položky sprint </a:t>
            </a:r>
            <a:r>
              <a:rPr lang="cs-CZ" baseline="0" dirty="0" err="1" smtClean="0"/>
              <a:t>backlogu</a:t>
            </a:r>
            <a:r>
              <a:rPr lang="cs-CZ" baseline="0" dirty="0" smtClean="0"/>
              <a:t> se rozpadají dále do jednotlivých úkolů, které tým potřebuje mít stále na očích. Velikost úkolu – práce na jeden den. </a:t>
            </a:r>
          </a:p>
          <a:p>
            <a:r>
              <a:rPr lang="cs-CZ" baseline="0" dirty="0" smtClean="0"/>
              <a:t>Nástěnka organizována podobně jako pracovní plocha v </a:t>
            </a:r>
            <a:r>
              <a:rPr lang="cs-CZ" baseline="0" dirty="0" err="1" smtClean="0"/>
              <a:t>Trellu</a:t>
            </a:r>
            <a:r>
              <a:rPr lang="cs-CZ" baseline="0" dirty="0" smtClean="0"/>
              <a:t>.</a:t>
            </a:r>
          </a:p>
          <a:p>
            <a:endParaRPr lang="cs-CZ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1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517F-8CAD-47B4-8A19-D461C309C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6FEA-4E93-4544-BABD-47AB6A83A0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5813" cy="60071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71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CDF65-7E07-4426-8483-DC85DF4C7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AA7D-23FD-482A-8174-ABFA8BC4E2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4CAE8-1A5D-4846-87FF-F985677D5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B3DFC-E87B-42EA-86CD-AEA50DBC99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E708-D56D-4182-9FD4-EF833DCB1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6C0B8-AF00-4B0F-9995-0C067850C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62CB-CB8D-4323-BD56-B0755044E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9693-93F8-4275-B06E-025F313478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64DB-9DF0-41F9-AC3E-ED8223F0E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6BCF-DC03-4326-8A1D-8DAC0D651B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8C596-F304-4E76-B9A2-AF52275D54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40D96-C281-4D8A-923D-F8534B8CD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2888" y="465138"/>
            <a:ext cx="2092325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15913" y="465138"/>
            <a:ext cx="6124575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6778-C81D-497C-A8B3-7E9702F1E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13" y="465138"/>
            <a:ext cx="6780212" cy="2133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A9ED-C8BB-4414-A253-78680C14C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6529-18D5-4BD4-B15B-53848C3EC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1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8600" cy="441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B33C-CCE1-4298-8DCB-90CDD66FBA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8234-9447-47A7-8959-DE88FCBF65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97E0-DF66-4F70-8EC0-CE24E6F289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2FC6-6F77-46E1-A567-6966042E50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16A03-11CA-4627-9616-7FD0AE6045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8B67-C924-497D-AD96-00D42C65A6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2213" cy="1293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8013" cy="441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9D52404-8F27-4B4C-B75E-1882CD0B7A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7"/>
          <p:cNvGrpSpPr>
            <a:grpSpLocks/>
          </p:cNvGrpSpPr>
          <p:nvPr/>
        </p:nvGrpSpPr>
        <p:grpSpPr bwMode="auto">
          <a:xfrm>
            <a:off x="8153400" y="152400"/>
            <a:ext cx="790575" cy="1293813"/>
            <a:chOff x="5136" y="96"/>
            <a:chExt cx="498" cy="815"/>
          </a:xfrm>
        </p:grpSpPr>
        <p:sp>
          <p:nvSpPr>
            <p:cNvPr id="4" name="Oval 8"/>
            <p:cNvSpPr>
              <a:spLocks noChangeArrowheads="1"/>
            </p:cNvSpPr>
            <p:nvPr/>
          </p:nvSpPr>
          <p:spPr bwMode="auto">
            <a:xfrm>
              <a:off x="5136" y="96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5242" y="96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348" y="96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136" y="202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42" y="202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348" y="202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453" y="202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136" y="308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242" y="308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348" y="308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453" y="308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559" y="308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136" y="413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242" y="413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348" y="413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453" y="413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136" y="519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242" y="519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348" y="519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453" y="519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559" y="519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136" y="625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242" y="625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348" y="625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453" y="625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136" y="731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242" y="731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348" y="731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453" y="731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242" y="837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453" y="837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750"/>
        </a:spcBef>
        <a:spcAft>
          <a:spcPct val="0"/>
        </a:spcAft>
        <a:buClr>
          <a:srgbClr val="330066"/>
        </a:buClr>
        <a:buSzPct val="70000"/>
        <a:buFont typeface="Wingdings" pitchFamily="2" charset="2"/>
        <a:buChar char="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690563" indent="-347663" algn="l" defTabSz="449263" rtl="0" eaLnBrk="0" fontAlgn="base" hangingPunct="0">
        <a:lnSpc>
          <a:spcPct val="93000"/>
        </a:lnSpc>
        <a:spcBef>
          <a:spcPts val="650"/>
        </a:spcBef>
        <a:spcAft>
          <a:spcPct val="0"/>
        </a:spcAft>
        <a:buClr>
          <a:srgbClr val="669999"/>
        </a:buClr>
        <a:buSzPct val="70000"/>
        <a:buFont typeface="Wingdings" pitchFamily="2" charset="2"/>
        <a:buChar char="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985838" indent="-2921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CCCC00"/>
        </a:buClr>
        <a:buSzPct val="70000"/>
        <a:buFont typeface="Wingdings" pitchFamily="2" charset="2"/>
        <a:buChar char=""/>
        <a:defRPr sz="2300">
          <a:solidFill>
            <a:srgbClr val="000000"/>
          </a:solidFill>
          <a:latin typeface="+mn-lt"/>
          <a:ea typeface="+mn-ea"/>
          <a:cs typeface="+mn-cs"/>
        </a:defRPr>
      </a:lvl3pPr>
      <a:lvl4pPr marL="1279525" indent="-290513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1597025" indent="-314325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0542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5114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29686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4258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7315200" y="10668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465138"/>
            <a:ext cx="6780212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7062013-A658-437D-AB66-43D6BD3130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3319" name="Group 6"/>
          <p:cNvGrpSpPr>
            <a:grpSpLocks/>
          </p:cNvGrpSpPr>
          <p:nvPr/>
        </p:nvGrpSpPr>
        <p:grpSpPr bwMode="auto">
          <a:xfrm>
            <a:off x="7493000" y="2992438"/>
            <a:ext cx="1336675" cy="2187575"/>
            <a:chOff x="4720" y="1885"/>
            <a:chExt cx="842" cy="1378"/>
          </a:xfrm>
        </p:grpSpPr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cs-CZ"/>
            </a:p>
          </p:txBody>
        </p:sp>
      </p:grp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304800" y="2819400"/>
            <a:ext cx="8229600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3321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3900" b="1">
          <a:solidFill>
            <a:srgbClr val="330066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330066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750"/>
        </a:spcBef>
        <a:spcAft>
          <a:spcPct val="0"/>
        </a:spcAft>
        <a:buClr>
          <a:srgbClr val="330066"/>
        </a:buClr>
        <a:buSzPct val="70000"/>
        <a:buFont typeface="Wingdings" pitchFamily="2" charset="2"/>
        <a:buChar char="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690563" indent="-347663" algn="l" defTabSz="449263" rtl="0" eaLnBrk="0" fontAlgn="base" hangingPunct="0">
        <a:lnSpc>
          <a:spcPct val="93000"/>
        </a:lnSpc>
        <a:spcBef>
          <a:spcPts val="650"/>
        </a:spcBef>
        <a:spcAft>
          <a:spcPct val="0"/>
        </a:spcAft>
        <a:buClr>
          <a:srgbClr val="669999"/>
        </a:buClr>
        <a:buSzPct val="70000"/>
        <a:buFont typeface="Wingdings" pitchFamily="2" charset="2"/>
        <a:buChar char="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985838" indent="-2921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CCCC00"/>
        </a:buClr>
        <a:buSzPct val="70000"/>
        <a:buFont typeface="Wingdings" pitchFamily="2" charset="2"/>
        <a:buChar char=""/>
        <a:defRPr sz="2300">
          <a:solidFill>
            <a:srgbClr val="000000"/>
          </a:solidFill>
          <a:latin typeface="+mn-lt"/>
          <a:ea typeface="+mn-ea"/>
          <a:cs typeface="+mn-cs"/>
        </a:defRPr>
      </a:lvl3pPr>
      <a:lvl4pPr marL="1279525" indent="-290513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1597025" indent="-314325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0542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5114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29686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425825" indent="-314325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330066"/>
        </a:buClr>
        <a:buSzPct val="8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315913" y="1838325"/>
            <a:ext cx="6781800" cy="762000"/>
          </a:xfrm>
        </p:spPr>
        <p:txBody>
          <a:bodyPr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mtClean="0"/>
              <a:t>Řízení projektů </a:t>
            </a:r>
            <a:endParaRPr lang="en-GB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49313" y="3049588"/>
            <a:ext cx="6248400" cy="1181991"/>
          </a:xfrm>
        </p:spPr>
        <p:txBody>
          <a:bodyPr lIns="90000" tIns="46800" rIns="90000" bIns="46800">
            <a:spAutoFit/>
          </a:bodyPr>
          <a:lstStyle/>
          <a:p>
            <a:pPr marL="0" indent="0" algn="r" eaLnBrk="1" hangingPunct="1">
              <a:lnSpc>
                <a:spcPct val="100000"/>
              </a:lnSpc>
              <a:spcBef>
                <a:spcPts val="8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/>
              <a:t>Agilní metody vývoje softwaru</a:t>
            </a:r>
          </a:p>
          <a:p>
            <a:pPr marL="0" indent="0" algn="r" eaLnBrk="1" hangingPunct="1">
              <a:lnSpc>
                <a:spcPct val="100000"/>
              </a:lnSpc>
              <a:spcBef>
                <a:spcPts val="8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i="1" dirty="0" smtClean="0"/>
              <a:t>Agilní řízení projektů</a:t>
            </a:r>
            <a:endParaRPr lang="en-GB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542213" cy="1728936"/>
          </a:xfrm>
        </p:spPr>
        <p:txBody>
          <a:bodyPr/>
          <a:lstStyle/>
          <a:p>
            <a:pPr eaLnBrk="1" hangingPunct="1"/>
            <a:r>
              <a:rPr lang="cs-CZ" dirty="0"/>
              <a:t>M</a:t>
            </a:r>
            <a:r>
              <a:rPr lang="cs-CZ" dirty="0" smtClean="0"/>
              <a:t>etoda </a:t>
            </a:r>
            <a:r>
              <a:rPr lang="cs-CZ" dirty="0" err="1" smtClean="0"/>
              <a:t>Scrum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>Nástroje:</a:t>
            </a:r>
            <a:endParaRPr lang="cs-CZ" sz="3200" b="0" dirty="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060848"/>
            <a:ext cx="8715404" cy="460851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Produktový </a:t>
            </a:r>
            <a:r>
              <a:rPr lang="cs-CZ" dirty="0" err="1" smtClean="0">
                <a:solidFill>
                  <a:schemeClr val="tx1"/>
                </a:solidFill>
              </a:rPr>
              <a:t>backlog</a:t>
            </a:r>
            <a:endParaRPr 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Příběhy uživatele (user story)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Nástěnka </a:t>
            </a:r>
            <a:r>
              <a:rPr lang="cs-CZ" dirty="0" err="1" smtClean="0">
                <a:solidFill>
                  <a:schemeClr val="tx1"/>
                </a:solidFill>
              </a:rPr>
              <a:t>scrumu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Trello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endParaRPr lang="cs-CZ" dirty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Vyšší míra úspěšnosti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</a:rPr>
              <a:t>cca 10</a:t>
            </a:r>
            <a:r>
              <a:rPr lang="en-US" dirty="0" smtClean="0">
                <a:solidFill>
                  <a:schemeClr val="tx1"/>
                </a:solidFill>
              </a:rPr>
              <a:t>%)</a:t>
            </a:r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>
                <a:solidFill>
                  <a:schemeClr val="tx1"/>
                </a:solidFill>
              </a:rPr>
              <a:t>Lep</a:t>
            </a:r>
            <a:r>
              <a:rPr lang="cs-CZ" dirty="0" err="1">
                <a:solidFill>
                  <a:schemeClr val="tx1"/>
                </a:solidFill>
              </a:rPr>
              <a:t>ší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dodr</a:t>
            </a:r>
            <a:r>
              <a:rPr lang="cs-CZ" dirty="0">
                <a:solidFill>
                  <a:schemeClr val="tx1"/>
                </a:solidFill>
              </a:rPr>
              <a:t>ž</a:t>
            </a:r>
            <a:r>
              <a:rPr lang="en-US" dirty="0" err="1">
                <a:solidFill>
                  <a:schemeClr val="tx1"/>
                </a:solidFill>
              </a:rPr>
              <a:t>ov</a:t>
            </a:r>
            <a:r>
              <a:rPr lang="cs-CZ" dirty="0">
                <a:solidFill>
                  <a:schemeClr val="tx1"/>
                </a:solidFill>
              </a:rPr>
              <a:t>á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cs-CZ" dirty="0">
                <a:solidFill>
                  <a:schemeClr val="tx1"/>
                </a:solidFill>
              </a:rPr>
              <a:t>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harmonogramu</a:t>
            </a:r>
            <a:r>
              <a:rPr lang="cs-CZ" dirty="0">
                <a:solidFill>
                  <a:schemeClr val="tx1"/>
                </a:solidFill>
              </a:rPr>
              <a:t> (40</a:t>
            </a:r>
            <a:r>
              <a:rPr lang="en-US" dirty="0">
                <a:solidFill>
                  <a:schemeClr val="tx1"/>
                </a:solidFill>
              </a:rPr>
              <a:t>%</a:t>
            </a:r>
            <a:r>
              <a:rPr lang="cs-CZ" dirty="0">
                <a:solidFill>
                  <a:schemeClr val="tx1"/>
                </a:solidFill>
              </a:rPr>
              <a:t> – 70</a:t>
            </a:r>
            <a:r>
              <a:rPr lang="en-US" dirty="0" smtClean="0">
                <a:solidFill>
                  <a:schemeClr val="tx1"/>
                </a:solidFill>
              </a:rPr>
              <a:t>%)</a:t>
            </a:r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Efektivnější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</a:rPr>
              <a:t>90</a:t>
            </a:r>
            <a:r>
              <a:rPr lang="en-US" dirty="0">
                <a:solidFill>
                  <a:schemeClr val="tx1"/>
                </a:solidFill>
              </a:rPr>
              <a:t>%</a:t>
            </a:r>
            <a:r>
              <a:rPr lang="cs-CZ" dirty="0">
                <a:solidFill>
                  <a:schemeClr val="tx1"/>
                </a:solidFill>
              </a:rPr>
              <a:t> respondentů)</a:t>
            </a:r>
            <a:endParaRPr 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cs-CZ" dirty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endParaRPr lang="cs-CZ" dirty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8596" y="3943318"/>
            <a:ext cx="7581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Přínosy agilního projektového řízení: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Důvody k zavádění nových metod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3000"/>
              </a:lnSpc>
            </a:pPr>
            <a:r>
              <a:rPr lang="cs-CZ" sz="3200" b="1" dirty="0" smtClean="0">
                <a:solidFill>
                  <a:srgbClr val="CC3300"/>
                </a:solidFill>
              </a:rPr>
              <a:t>Agilní</a:t>
            </a:r>
            <a:r>
              <a:rPr lang="cs-CZ" sz="3200" dirty="0" smtClean="0">
                <a:solidFill>
                  <a:srgbClr val="CC3300"/>
                </a:solidFill>
              </a:rPr>
              <a:t> </a:t>
            </a:r>
            <a:r>
              <a:rPr lang="cs-CZ" sz="3200" dirty="0" smtClean="0"/>
              <a:t>= „schopný rychlé reakce na    		</a:t>
            </a:r>
          </a:p>
          <a:p>
            <a:pPr marL="0" indent="0" eaLnBrk="1" hangingPunct="1">
              <a:lnSpc>
                <a:spcPct val="73000"/>
              </a:lnSpc>
              <a:buNone/>
            </a:pPr>
            <a:r>
              <a:rPr lang="cs-CZ" sz="3200" dirty="0" smtClean="0"/>
              <a:t>				   proměnlivé vnější prostředí“</a:t>
            </a:r>
          </a:p>
          <a:p>
            <a:pPr marL="0" indent="0" eaLnBrk="1" hangingPunct="1">
              <a:lnSpc>
                <a:spcPct val="73000"/>
              </a:lnSpc>
              <a:buNone/>
            </a:pPr>
            <a:endParaRPr lang="cs-CZ" sz="3200" dirty="0" smtClean="0"/>
          </a:p>
          <a:p>
            <a:pPr eaLnBrk="1" hangingPunct="1">
              <a:lnSpc>
                <a:spcPct val="73000"/>
              </a:lnSpc>
            </a:pPr>
            <a:r>
              <a:rPr lang="cs-CZ" sz="3200" dirty="0" smtClean="0">
                <a:solidFill>
                  <a:srgbClr val="CC3300"/>
                </a:solidFill>
              </a:rPr>
              <a:t>Ne: </a:t>
            </a:r>
            <a:r>
              <a:rPr lang="cs-CZ" sz="3200" dirty="0" smtClean="0"/>
              <a:t>když přesná specifikace, úplné zadání</a:t>
            </a:r>
          </a:p>
          <a:p>
            <a:pPr eaLnBrk="1" hangingPunct="1">
              <a:lnSpc>
                <a:spcPct val="73000"/>
              </a:lnSpc>
            </a:pPr>
            <a:endParaRPr lang="cs-CZ" sz="32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73000"/>
              </a:lnSpc>
            </a:pPr>
            <a:r>
              <a:rPr lang="cs-CZ" sz="3200" dirty="0" smtClean="0">
                <a:solidFill>
                  <a:srgbClr val="CC3300"/>
                </a:solidFill>
              </a:rPr>
              <a:t>Ano: </a:t>
            </a:r>
            <a:r>
              <a:rPr lang="cs-CZ" sz="3200" dirty="0" smtClean="0"/>
              <a:t>- zákazník </a:t>
            </a:r>
            <a:r>
              <a:rPr lang="cs-CZ" sz="3200" dirty="0">
                <a:solidFill>
                  <a:srgbClr val="CC3300"/>
                </a:solidFill>
              </a:rPr>
              <a:t>nemá přesnou představu </a:t>
            </a:r>
            <a:r>
              <a:rPr lang="cs-CZ" sz="3200" dirty="0" smtClean="0"/>
              <a:t> 			 o tom</a:t>
            </a:r>
            <a:r>
              <a:rPr lang="cs-CZ" sz="3200" dirty="0"/>
              <a:t>, co </a:t>
            </a:r>
            <a:r>
              <a:rPr lang="cs-CZ" sz="3200" dirty="0" smtClean="0"/>
              <a:t>požaduje</a:t>
            </a:r>
          </a:p>
          <a:p>
            <a:pPr marL="0" indent="0" eaLnBrk="1" hangingPunct="1">
              <a:lnSpc>
                <a:spcPct val="73000"/>
              </a:lnSpc>
              <a:buNone/>
            </a:pPr>
            <a:r>
              <a:rPr lang="cs-CZ" sz="3200" dirty="0" smtClean="0"/>
              <a:t>		   - pravděpodobné velké množství 				 změn rozsahu během projektu</a:t>
            </a:r>
          </a:p>
          <a:p>
            <a:pPr marL="0" indent="0" eaLnBrk="1" hangingPunct="1">
              <a:lnSpc>
                <a:spcPct val="73000"/>
              </a:lnSpc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2213" cy="642466"/>
          </a:xfrm>
        </p:spPr>
        <p:txBody>
          <a:bodyPr/>
          <a:lstStyle/>
          <a:p>
            <a:r>
              <a:rPr lang="cs-CZ" dirty="0" smtClean="0"/>
              <a:t>Vhodné pro: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544616"/>
          </a:xfrm>
        </p:spPr>
        <p:txBody>
          <a:bodyPr/>
          <a:lstStyle/>
          <a:p>
            <a:r>
              <a:rPr lang="cs-CZ" sz="2800" dirty="0" smtClean="0"/>
              <a:t>Rychle se měnící prostředí</a:t>
            </a:r>
          </a:p>
          <a:p>
            <a:r>
              <a:rPr lang="cs-CZ" sz="2800" dirty="0" smtClean="0"/>
              <a:t>Požadavky a rozsah je obtížné definovat na začátku projektu</a:t>
            </a:r>
          </a:p>
          <a:p>
            <a:r>
              <a:rPr lang="cs-CZ" sz="2800" dirty="0" smtClean="0"/>
              <a:t>Lze definovat malé výsledky, které již mohou zákazníci </a:t>
            </a:r>
            <a:r>
              <a:rPr lang="cs-CZ" sz="2800" dirty="0" smtClean="0"/>
              <a:t>přímo využívat</a:t>
            </a:r>
            <a:endParaRPr lang="cs-CZ" sz="2800" dirty="0" smtClean="0"/>
          </a:p>
          <a:p>
            <a:endParaRPr lang="cs-CZ" dirty="0"/>
          </a:p>
          <a:p>
            <a:pPr eaLnBrk="1" hangingPunct="1">
              <a:lnSpc>
                <a:spcPct val="83000"/>
              </a:lnSpc>
            </a:pPr>
            <a:r>
              <a:rPr lang="cs-CZ" sz="2800" b="1" dirty="0" smtClean="0">
                <a:solidFill>
                  <a:srgbClr val="CC3300"/>
                </a:solidFill>
              </a:rPr>
              <a:t>Agilní metody </a:t>
            </a:r>
            <a:r>
              <a:rPr lang="cs-CZ" sz="2800" dirty="0">
                <a:solidFill>
                  <a:schemeClr val="tx1"/>
                </a:solidFill>
              </a:rPr>
              <a:t>= skupina metod, které prověřují správnost </a:t>
            </a:r>
            <a:r>
              <a:rPr lang="cs-CZ" sz="2800" dirty="0" smtClean="0">
                <a:solidFill>
                  <a:schemeClr val="tx1"/>
                </a:solidFill>
              </a:rPr>
              <a:t>produktu </a:t>
            </a:r>
            <a:r>
              <a:rPr lang="cs-CZ" sz="2800" dirty="0">
                <a:solidFill>
                  <a:schemeClr val="tx1"/>
                </a:solidFill>
              </a:rPr>
              <a:t>cestou:</a:t>
            </a:r>
          </a:p>
          <a:p>
            <a:pPr lvl="1" eaLnBrk="1" hangingPunct="1">
              <a:lnSpc>
                <a:spcPct val="83000"/>
              </a:lnSpc>
              <a:buFont typeface="Arial" charset="0"/>
              <a:buAutoNum type="arabicPeriod"/>
            </a:pPr>
            <a:r>
              <a:rPr lang="cs-CZ" sz="2800" dirty="0" smtClean="0"/>
              <a:t>rychlého </a:t>
            </a:r>
            <a:r>
              <a:rPr lang="cs-CZ" sz="2800" dirty="0"/>
              <a:t>vývoje</a:t>
            </a:r>
          </a:p>
          <a:p>
            <a:pPr lvl="1" eaLnBrk="1" hangingPunct="1">
              <a:lnSpc>
                <a:spcPct val="83000"/>
              </a:lnSpc>
              <a:buFont typeface="Arial" charset="0"/>
              <a:buAutoNum type="arabicPeriod"/>
            </a:pPr>
            <a:r>
              <a:rPr lang="cs-CZ" sz="2800" dirty="0">
                <a:solidFill>
                  <a:schemeClr val="tx1"/>
                </a:solidFill>
              </a:rPr>
              <a:t>předložení zákazníkovi</a:t>
            </a:r>
          </a:p>
          <a:p>
            <a:pPr lvl="1" eaLnBrk="1" hangingPunct="1">
              <a:lnSpc>
                <a:spcPct val="83000"/>
              </a:lnSpc>
              <a:buFont typeface="Arial" charset="0"/>
              <a:buAutoNum type="arabicPeriod"/>
            </a:pPr>
            <a:r>
              <a:rPr lang="cs-CZ" sz="2800" dirty="0">
                <a:solidFill>
                  <a:schemeClr val="tx1"/>
                </a:solidFill>
              </a:rPr>
              <a:t>zpětné vazby vedoucí k úpravě </a:t>
            </a:r>
            <a:r>
              <a:rPr lang="cs-CZ" sz="2800" dirty="0" smtClean="0">
                <a:solidFill>
                  <a:schemeClr val="tx1"/>
                </a:solidFill>
              </a:rPr>
              <a:t>produktu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3757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Tradiční vs. agilní metody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83000"/>
              </a:lnSpc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Tradiční</a:t>
            </a:r>
          </a:p>
          <a:p>
            <a:pPr eaLnBrk="1" hangingPunct="1">
              <a:lnSpc>
                <a:spcPct val="83000"/>
              </a:lnSpc>
            </a:pPr>
            <a:r>
              <a:rPr lang="cs-CZ" i="1" dirty="0" smtClean="0"/>
              <a:t>Implementujeme pro dnešek, </a:t>
            </a:r>
            <a:r>
              <a:rPr lang="cs-CZ" i="1" dirty="0" smtClean="0">
                <a:solidFill>
                  <a:srgbClr val="CC3300"/>
                </a:solidFill>
              </a:rPr>
              <a:t>navrhujeme pro zítřek</a:t>
            </a:r>
            <a:endParaRPr lang="cs-CZ" i="1" dirty="0" smtClean="0"/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  <a:p>
            <a:pPr marL="0" indent="0" eaLnBrk="1" hangingPunct="1">
              <a:lnSpc>
                <a:spcPct val="83000"/>
              </a:lnSpc>
              <a:buNone/>
            </a:pPr>
            <a:r>
              <a:rPr lang="cs-CZ" dirty="0" smtClean="0"/>
              <a:t>						</a:t>
            </a:r>
          </a:p>
          <a:p>
            <a:pPr eaLnBrk="1" hangingPunct="1">
              <a:lnSpc>
                <a:spcPct val="83000"/>
              </a:lnSpc>
            </a:pPr>
            <a:endParaRPr lang="cs-CZ" dirty="0" smtClean="0"/>
          </a:p>
        </p:txBody>
      </p:sp>
      <p:sp>
        <p:nvSpPr>
          <p:cNvPr id="33795" name="Zástupný symbol pro obsah 5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002060"/>
                </a:solidFill>
              </a:rPr>
              <a:t>Agilní</a:t>
            </a:r>
          </a:p>
          <a:p>
            <a:pPr eaLnBrk="1" hangingPunct="1"/>
            <a:r>
              <a:rPr lang="cs-CZ" i="1" dirty="0" smtClean="0"/>
              <a:t>Implementujeme pro dnešek, </a:t>
            </a:r>
            <a:r>
              <a:rPr lang="cs-CZ" i="1" dirty="0" smtClean="0">
                <a:solidFill>
                  <a:srgbClr val="CC3300"/>
                </a:solidFill>
              </a:rPr>
              <a:t>navrhujeme pro úspěšnou implementaci</a:t>
            </a:r>
            <a:endParaRPr lang="cs-CZ" i="1" dirty="0" smtClean="0"/>
          </a:p>
        </p:txBody>
      </p:sp>
      <p:grpSp>
        <p:nvGrpSpPr>
          <p:cNvPr id="33796" name="Skupina 49"/>
          <p:cNvGrpSpPr>
            <a:grpSpLocks/>
          </p:cNvGrpSpPr>
          <p:nvPr/>
        </p:nvGrpSpPr>
        <p:grpSpPr bwMode="auto">
          <a:xfrm>
            <a:off x="1285875" y="4357688"/>
            <a:ext cx="1928813" cy="1643062"/>
            <a:chOff x="3214678" y="3214686"/>
            <a:chExt cx="1928826" cy="1643074"/>
          </a:xfrm>
        </p:grpSpPr>
        <p:grpSp>
          <p:nvGrpSpPr>
            <p:cNvPr id="33819" name="Skupina 45"/>
            <p:cNvGrpSpPr>
              <a:grpSpLocks/>
            </p:cNvGrpSpPr>
            <p:nvPr/>
          </p:nvGrpSpPr>
          <p:grpSpPr bwMode="auto">
            <a:xfrm>
              <a:off x="3214678" y="3286124"/>
              <a:ext cx="1928826" cy="1571636"/>
              <a:chOff x="3214678" y="3286124"/>
              <a:chExt cx="1928826" cy="1571636"/>
            </a:xfrm>
          </p:grpSpPr>
          <p:sp>
            <p:nvSpPr>
              <p:cNvPr id="33823" name="Obdélník 30"/>
              <p:cNvSpPr>
                <a:spLocks noChangeArrowheads="1"/>
              </p:cNvSpPr>
              <p:nvPr/>
            </p:nvSpPr>
            <p:spPr bwMode="auto">
              <a:xfrm>
                <a:off x="3214678" y="3286124"/>
                <a:ext cx="1928826" cy="157163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endParaRPr lang="cs-CZ"/>
              </a:p>
            </p:txBody>
          </p:sp>
          <p:grpSp>
            <p:nvGrpSpPr>
              <p:cNvPr id="33824" name="Skupina 37"/>
              <p:cNvGrpSpPr>
                <a:grpSpLocks/>
              </p:cNvGrpSpPr>
              <p:nvPr/>
            </p:nvGrpSpPr>
            <p:grpSpPr bwMode="auto">
              <a:xfrm>
                <a:off x="3643306" y="3571876"/>
                <a:ext cx="1000132" cy="928694"/>
                <a:chOff x="1652566" y="3438524"/>
                <a:chExt cx="1000132" cy="928694"/>
              </a:xfrm>
            </p:grpSpPr>
            <p:sp>
              <p:nvSpPr>
                <p:cNvPr id="33825" name="Elipsa 31"/>
                <p:cNvSpPr>
                  <a:spLocks noChangeArrowheads="1"/>
                </p:cNvSpPr>
                <p:nvPr/>
              </p:nvSpPr>
              <p:spPr bwMode="auto">
                <a:xfrm>
                  <a:off x="1652566" y="4224342"/>
                  <a:ext cx="142876" cy="142876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Arial" charset="0"/>
                    <a:buNone/>
                  </a:pPr>
                  <a:endParaRPr lang="cs-CZ"/>
                </a:p>
              </p:txBody>
            </p:sp>
            <p:sp>
              <p:nvSpPr>
                <p:cNvPr id="33826" name="Elipsa 32"/>
                <p:cNvSpPr>
                  <a:spLocks noChangeArrowheads="1"/>
                </p:cNvSpPr>
                <p:nvPr/>
              </p:nvSpPr>
              <p:spPr bwMode="auto">
                <a:xfrm>
                  <a:off x="2081194" y="3438524"/>
                  <a:ext cx="142876" cy="142876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Arial" charset="0"/>
                    <a:buNone/>
                  </a:pPr>
                  <a:endParaRPr lang="cs-CZ"/>
                </a:p>
              </p:txBody>
            </p:sp>
            <p:sp>
              <p:nvSpPr>
                <p:cNvPr id="33827" name="Elipsa 33"/>
                <p:cNvSpPr>
                  <a:spLocks noChangeArrowheads="1"/>
                </p:cNvSpPr>
                <p:nvPr/>
              </p:nvSpPr>
              <p:spPr bwMode="auto">
                <a:xfrm>
                  <a:off x="2509822" y="4224342"/>
                  <a:ext cx="142876" cy="142876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Arial" charset="0"/>
                    <a:buNone/>
                  </a:pPr>
                  <a:endParaRPr lang="cs-CZ"/>
                </a:p>
              </p:txBody>
            </p:sp>
            <p:cxnSp>
              <p:nvCxnSpPr>
                <p:cNvPr id="33828" name="Přímá spojovací čára 34"/>
                <p:cNvCxnSpPr>
                  <a:cxnSpLocks noChangeShapeType="1"/>
                  <a:stCxn id="33825" idx="7"/>
                </p:cNvCxnSpPr>
                <p:nvPr/>
              </p:nvCxnSpPr>
              <p:spPr bwMode="auto">
                <a:xfrm rot="5400000" flipH="1" flipV="1">
                  <a:off x="1595923" y="3688557"/>
                  <a:ext cx="735304" cy="378114"/>
                </a:xfrm>
                <a:prstGeom prst="line">
                  <a:avLst/>
                </a:prstGeom>
                <a:noFill/>
                <a:ln w="28575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3829" name="Přímá spojovací čára 35"/>
                <p:cNvCxnSpPr>
                  <a:cxnSpLocks noChangeShapeType="1"/>
                  <a:stCxn id="33827" idx="5"/>
                  <a:endCxn id="33826" idx="5"/>
                </p:cNvCxnSpPr>
                <p:nvPr/>
              </p:nvCxnSpPr>
              <p:spPr bwMode="auto">
                <a:xfrm rot="5400000" flipH="1">
                  <a:off x="2024551" y="3739071"/>
                  <a:ext cx="785818" cy="428628"/>
                </a:xfrm>
                <a:prstGeom prst="line">
                  <a:avLst/>
                </a:prstGeom>
                <a:noFill/>
                <a:ln w="28575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3830" name="Přímá spojovací čára 36"/>
                <p:cNvCxnSpPr>
                  <a:cxnSpLocks noChangeShapeType="1"/>
                  <a:stCxn id="33825" idx="6"/>
                  <a:endCxn id="33827" idx="6"/>
                </p:cNvCxnSpPr>
                <p:nvPr/>
              </p:nvCxnSpPr>
              <p:spPr bwMode="auto">
                <a:xfrm>
                  <a:off x="1795442" y="4295780"/>
                  <a:ext cx="857256" cy="1588"/>
                </a:xfrm>
                <a:prstGeom prst="line">
                  <a:avLst/>
                </a:prstGeom>
                <a:noFill/>
                <a:ln w="28575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33820" name="TextovéPole 46"/>
            <p:cNvSpPr txBox="1">
              <a:spLocks noChangeArrowheads="1"/>
            </p:cNvSpPr>
            <p:nvPr/>
          </p:nvSpPr>
          <p:spPr bwMode="auto">
            <a:xfrm>
              <a:off x="3428992" y="3214686"/>
              <a:ext cx="1467068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cs-CZ" dirty="0">
                  <a:solidFill>
                    <a:srgbClr val="FF0000"/>
                  </a:solidFill>
                </a:rPr>
                <a:t>funkcionalita</a:t>
              </a:r>
            </a:p>
          </p:txBody>
        </p:sp>
        <p:sp>
          <p:nvSpPr>
            <p:cNvPr id="33821" name="TextovéPole 47"/>
            <p:cNvSpPr txBox="1">
              <a:spLocks noChangeArrowheads="1"/>
            </p:cNvSpPr>
            <p:nvPr/>
          </p:nvSpPr>
          <p:spPr bwMode="auto">
            <a:xfrm>
              <a:off x="3428992" y="4500570"/>
              <a:ext cx="543739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cs-CZ">
                  <a:solidFill>
                    <a:srgbClr val="FF0000"/>
                  </a:solidFill>
                </a:rPr>
                <a:t>čas</a:t>
              </a:r>
            </a:p>
          </p:txBody>
        </p:sp>
        <p:sp>
          <p:nvSpPr>
            <p:cNvPr id="33822" name="TextovéPole 48"/>
            <p:cNvSpPr txBox="1">
              <a:spLocks noChangeArrowheads="1"/>
            </p:cNvSpPr>
            <p:nvPr/>
          </p:nvSpPr>
          <p:spPr bwMode="auto">
            <a:xfrm>
              <a:off x="4214810" y="4500570"/>
              <a:ext cx="813043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cs-CZ">
                  <a:solidFill>
                    <a:srgbClr val="FF0000"/>
                  </a:solidFill>
                </a:rPr>
                <a:t>zdroje</a:t>
              </a:r>
            </a:p>
          </p:txBody>
        </p:sp>
      </p:grpSp>
      <p:grpSp>
        <p:nvGrpSpPr>
          <p:cNvPr id="33797" name="Skupina 90"/>
          <p:cNvGrpSpPr>
            <a:grpSpLocks/>
          </p:cNvGrpSpPr>
          <p:nvPr/>
        </p:nvGrpSpPr>
        <p:grpSpPr bwMode="auto">
          <a:xfrm>
            <a:off x="5500688" y="4357688"/>
            <a:ext cx="1928812" cy="1643062"/>
            <a:chOff x="5500694" y="2714620"/>
            <a:chExt cx="1928826" cy="1643074"/>
          </a:xfrm>
        </p:grpSpPr>
        <p:grpSp>
          <p:nvGrpSpPr>
            <p:cNvPr id="33806" name="Skupina 51"/>
            <p:cNvGrpSpPr>
              <a:grpSpLocks/>
            </p:cNvGrpSpPr>
            <p:nvPr/>
          </p:nvGrpSpPr>
          <p:grpSpPr bwMode="auto">
            <a:xfrm>
              <a:off x="5500694" y="2714620"/>
              <a:ext cx="1928826" cy="1643074"/>
              <a:chOff x="3214678" y="3214686"/>
              <a:chExt cx="1928826" cy="1643074"/>
            </a:xfrm>
          </p:grpSpPr>
          <p:grpSp>
            <p:nvGrpSpPr>
              <p:cNvPr id="33808" name="Skupina 45"/>
              <p:cNvGrpSpPr>
                <a:grpSpLocks/>
              </p:cNvGrpSpPr>
              <p:nvPr/>
            </p:nvGrpSpPr>
            <p:grpSpPr bwMode="auto">
              <a:xfrm>
                <a:off x="3214678" y="3286124"/>
                <a:ext cx="1928826" cy="1571636"/>
                <a:chOff x="3214678" y="3286124"/>
                <a:chExt cx="1928826" cy="1571636"/>
              </a:xfrm>
            </p:grpSpPr>
            <p:sp>
              <p:nvSpPr>
                <p:cNvPr id="33811" name="Obdélník 56"/>
                <p:cNvSpPr>
                  <a:spLocks noChangeArrowheads="1"/>
                </p:cNvSpPr>
                <p:nvPr/>
              </p:nvSpPr>
              <p:spPr bwMode="auto">
                <a:xfrm>
                  <a:off x="3214678" y="3286124"/>
                  <a:ext cx="1928826" cy="1571636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93000"/>
                    </a:lnSpc>
                    <a:buClr>
                      <a:srgbClr val="000000"/>
                    </a:buClr>
                    <a:buSzPct val="100000"/>
                    <a:buFont typeface="Arial" charset="0"/>
                    <a:buNone/>
                  </a:pPr>
                  <a:endParaRPr lang="cs-CZ"/>
                </a:p>
              </p:txBody>
            </p:sp>
            <p:grpSp>
              <p:nvGrpSpPr>
                <p:cNvPr id="33812" name="Skupina 37"/>
                <p:cNvGrpSpPr>
                  <a:grpSpLocks/>
                </p:cNvGrpSpPr>
                <p:nvPr/>
              </p:nvGrpSpPr>
              <p:grpSpPr bwMode="auto">
                <a:xfrm>
                  <a:off x="3643306" y="3571876"/>
                  <a:ext cx="1000132" cy="928694"/>
                  <a:chOff x="1652566" y="3438524"/>
                  <a:chExt cx="1000132" cy="928694"/>
                </a:xfrm>
              </p:grpSpPr>
              <p:cxnSp>
                <p:nvCxnSpPr>
                  <p:cNvPr id="33813" name="Přímá spojovací čára 6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974037" y="3739071"/>
                    <a:ext cx="785818" cy="428628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814" name="Přímá spojovací čára 61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1530614" y="3724276"/>
                    <a:ext cx="836332" cy="449552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3815" name="Elipsa 58"/>
                  <p:cNvSpPr>
                    <a:spLocks noChangeArrowheads="1"/>
                  </p:cNvSpPr>
                  <p:nvPr/>
                </p:nvSpPr>
                <p:spPr bwMode="auto">
                  <a:xfrm>
                    <a:off x="1652566" y="3438524"/>
                    <a:ext cx="142876" cy="142876"/>
                  </a:xfrm>
                  <a:prstGeom prst="ellipse">
                    <a:avLst/>
                  </a:prstGeom>
                  <a:solidFill>
                    <a:srgbClr val="002060"/>
                  </a:solidFill>
                  <a:ln w="9525" algn="ctr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</a:pPr>
                    <a:endParaRPr lang="cs-CZ"/>
                  </a:p>
                </p:txBody>
              </p:sp>
              <p:sp>
                <p:nvSpPr>
                  <p:cNvPr id="33816" name="Elipsa 59"/>
                  <p:cNvSpPr>
                    <a:spLocks noChangeArrowheads="1"/>
                  </p:cNvSpPr>
                  <p:nvPr/>
                </p:nvSpPr>
                <p:spPr bwMode="auto">
                  <a:xfrm>
                    <a:off x="2081194" y="4224342"/>
                    <a:ext cx="142876" cy="142876"/>
                  </a:xfrm>
                  <a:prstGeom prst="ellipse">
                    <a:avLst/>
                  </a:prstGeom>
                  <a:solidFill>
                    <a:srgbClr val="002060"/>
                  </a:solidFill>
                  <a:ln w="9525" algn="ctr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</a:pPr>
                    <a:endParaRPr lang="cs-CZ"/>
                  </a:p>
                </p:txBody>
              </p:sp>
              <p:sp>
                <p:nvSpPr>
                  <p:cNvPr id="33817" name="Elipsa 60"/>
                  <p:cNvSpPr>
                    <a:spLocks noChangeArrowheads="1"/>
                  </p:cNvSpPr>
                  <p:nvPr/>
                </p:nvSpPr>
                <p:spPr bwMode="auto">
                  <a:xfrm>
                    <a:off x="2509822" y="3438524"/>
                    <a:ext cx="142876" cy="142876"/>
                  </a:xfrm>
                  <a:prstGeom prst="ellipse">
                    <a:avLst/>
                  </a:prstGeom>
                  <a:solidFill>
                    <a:srgbClr val="002060"/>
                  </a:solidFill>
                  <a:ln w="9525" algn="ctr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</a:pPr>
                    <a:endParaRPr lang="cs-CZ"/>
                  </a:p>
                </p:txBody>
              </p:sp>
              <p:cxnSp>
                <p:nvCxnSpPr>
                  <p:cNvPr id="33818" name="Přímá spojovací čára 63"/>
                  <p:cNvCxnSpPr>
                    <a:cxnSpLocks noChangeShapeType="1"/>
                    <a:stCxn id="33815" idx="6"/>
                    <a:endCxn id="33817" idx="2"/>
                  </p:cNvCxnSpPr>
                  <p:nvPr/>
                </p:nvCxnSpPr>
                <p:spPr bwMode="auto">
                  <a:xfrm>
                    <a:off x="1795442" y="3509962"/>
                    <a:ext cx="714380" cy="1588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33809" name="TextovéPole 53"/>
              <p:cNvSpPr txBox="1">
                <a:spLocks noChangeArrowheads="1"/>
              </p:cNvSpPr>
              <p:nvPr/>
            </p:nvSpPr>
            <p:spPr bwMode="auto">
              <a:xfrm>
                <a:off x="3428992" y="4507792"/>
                <a:ext cx="1467068" cy="3499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cs-CZ" dirty="0">
                    <a:solidFill>
                      <a:srgbClr val="002060"/>
                    </a:solidFill>
                  </a:rPr>
                  <a:t>funkcionalita</a:t>
                </a:r>
              </a:p>
            </p:txBody>
          </p:sp>
          <p:sp>
            <p:nvSpPr>
              <p:cNvPr id="33810" name="TextovéPole 54"/>
              <p:cNvSpPr txBox="1">
                <a:spLocks noChangeArrowheads="1"/>
              </p:cNvSpPr>
              <p:nvPr/>
            </p:nvSpPr>
            <p:spPr bwMode="auto">
              <a:xfrm>
                <a:off x="3428992" y="3214686"/>
                <a:ext cx="543739" cy="3499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cs-CZ">
                    <a:solidFill>
                      <a:srgbClr val="002060"/>
                    </a:solidFill>
                  </a:rPr>
                  <a:t>čas</a:t>
                </a:r>
              </a:p>
            </p:txBody>
          </p:sp>
        </p:grpSp>
        <p:sp>
          <p:nvSpPr>
            <p:cNvPr id="33807" name="TextovéPole 65"/>
            <p:cNvSpPr txBox="1">
              <a:spLocks noChangeArrowheads="1"/>
            </p:cNvSpPr>
            <p:nvPr/>
          </p:nvSpPr>
          <p:spPr bwMode="auto">
            <a:xfrm>
              <a:off x="6500826" y="2714620"/>
              <a:ext cx="813043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cs-CZ">
                  <a:solidFill>
                    <a:srgbClr val="002060"/>
                  </a:solidFill>
                </a:rPr>
                <a:t>zdroje</a:t>
              </a:r>
            </a:p>
          </p:txBody>
        </p:sp>
      </p:grpSp>
      <p:grpSp>
        <p:nvGrpSpPr>
          <p:cNvPr id="33798" name="Skupina 91"/>
          <p:cNvGrpSpPr>
            <a:grpSpLocks/>
          </p:cNvGrpSpPr>
          <p:nvPr/>
        </p:nvGrpSpPr>
        <p:grpSpPr bwMode="auto">
          <a:xfrm>
            <a:off x="3500438" y="4429125"/>
            <a:ext cx="1928812" cy="1571625"/>
            <a:chOff x="3500430" y="2786058"/>
            <a:chExt cx="1928826" cy="1571636"/>
          </a:xfrm>
        </p:grpSpPr>
        <p:sp>
          <p:nvSpPr>
            <p:cNvPr id="33799" name="Obdélník 73"/>
            <p:cNvSpPr>
              <a:spLocks noChangeArrowheads="1"/>
            </p:cNvSpPr>
            <p:nvPr/>
          </p:nvSpPr>
          <p:spPr bwMode="auto">
            <a:xfrm>
              <a:off x="3500430" y="2786058"/>
              <a:ext cx="1928826" cy="157163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cs-CZ"/>
            </a:p>
          </p:txBody>
        </p:sp>
        <p:cxnSp>
          <p:nvCxnSpPr>
            <p:cNvPr id="33800" name="Přímá spojovací šipka 82"/>
            <p:cNvCxnSpPr>
              <a:cxnSpLocks noChangeShapeType="1"/>
            </p:cNvCxnSpPr>
            <p:nvPr/>
          </p:nvCxnSpPr>
          <p:spPr bwMode="auto">
            <a:xfrm rot="10800000">
              <a:off x="3571868" y="3143248"/>
              <a:ext cx="714380" cy="1588"/>
            </a:xfrm>
            <a:prstGeom prst="straightConnector1">
              <a:avLst/>
            </a:prstGeom>
            <a:noFill/>
            <a:ln w="28575" algn="ctr">
              <a:solidFill>
                <a:srgbClr val="006600"/>
              </a:solidFill>
              <a:round/>
              <a:headEnd/>
              <a:tailEnd type="arrow" w="med" len="med"/>
            </a:ln>
          </p:spPr>
        </p:cxnSp>
        <p:cxnSp>
          <p:nvCxnSpPr>
            <p:cNvPr id="33801" name="Přímá spojovací šipka 83"/>
            <p:cNvCxnSpPr>
              <a:cxnSpLocks noChangeShapeType="1"/>
            </p:cNvCxnSpPr>
            <p:nvPr/>
          </p:nvCxnSpPr>
          <p:spPr bwMode="auto">
            <a:xfrm rot="10800000">
              <a:off x="3571868" y="3929066"/>
              <a:ext cx="714380" cy="1588"/>
            </a:xfrm>
            <a:prstGeom prst="straightConnector1">
              <a:avLst/>
            </a:prstGeom>
            <a:noFill/>
            <a:ln w="28575" algn="ctr">
              <a:solidFill>
                <a:srgbClr val="006600"/>
              </a:solidFill>
              <a:round/>
              <a:headEnd/>
              <a:tailEnd type="arrow" w="med" len="med"/>
            </a:ln>
          </p:spPr>
        </p:cxnSp>
        <p:cxnSp>
          <p:nvCxnSpPr>
            <p:cNvPr id="33802" name="Přímá spojovací šipka 86"/>
            <p:cNvCxnSpPr>
              <a:cxnSpLocks noChangeShapeType="1"/>
            </p:cNvCxnSpPr>
            <p:nvPr/>
          </p:nvCxnSpPr>
          <p:spPr bwMode="auto">
            <a:xfrm>
              <a:off x="4572000" y="3143248"/>
              <a:ext cx="714380" cy="1588"/>
            </a:xfrm>
            <a:prstGeom prst="straightConnector1">
              <a:avLst/>
            </a:prstGeom>
            <a:noFill/>
            <a:ln w="28575" algn="ctr">
              <a:solidFill>
                <a:srgbClr val="006600"/>
              </a:solidFill>
              <a:round/>
              <a:headEnd/>
              <a:tailEnd type="arrow" w="med" len="med"/>
            </a:ln>
          </p:spPr>
        </p:cxnSp>
        <p:cxnSp>
          <p:nvCxnSpPr>
            <p:cNvPr id="33803" name="Přímá spojovací šipka 87"/>
            <p:cNvCxnSpPr>
              <a:cxnSpLocks noChangeShapeType="1"/>
            </p:cNvCxnSpPr>
            <p:nvPr/>
          </p:nvCxnSpPr>
          <p:spPr bwMode="auto">
            <a:xfrm>
              <a:off x="4572000" y="3927478"/>
              <a:ext cx="714380" cy="1588"/>
            </a:xfrm>
            <a:prstGeom prst="straightConnector1">
              <a:avLst/>
            </a:prstGeom>
            <a:noFill/>
            <a:ln w="28575" algn="ctr">
              <a:solidFill>
                <a:srgbClr val="006600"/>
              </a:solidFill>
              <a:round/>
              <a:headEnd/>
              <a:tailEnd type="arrow" w="med" len="med"/>
            </a:ln>
          </p:spPr>
        </p:cxnSp>
        <p:sp>
          <p:nvSpPr>
            <p:cNvPr id="33804" name="TextovéPole 88"/>
            <p:cNvSpPr txBox="1">
              <a:spLocks noChangeArrowheads="1"/>
            </p:cNvSpPr>
            <p:nvPr/>
          </p:nvSpPr>
          <p:spPr bwMode="auto">
            <a:xfrm>
              <a:off x="4143372" y="2786058"/>
              <a:ext cx="607859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cs-CZ">
                  <a:solidFill>
                    <a:srgbClr val="006600"/>
                  </a:solidFill>
                </a:rPr>
                <a:t>fixní</a:t>
              </a:r>
            </a:p>
          </p:txBody>
        </p:sp>
        <p:sp>
          <p:nvSpPr>
            <p:cNvPr id="33805" name="TextovéPole 89"/>
            <p:cNvSpPr txBox="1">
              <a:spLocks noChangeArrowheads="1"/>
            </p:cNvSpPr>
            <p:nvPr/>
          </p:nvSpPr>
          <p:spPr bwMode="auto">
            <a:xfrm>
              <a:off x="3857620" y="3571876"/>
              <a:ext cx="1223412" cy="34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cs-CZ">
                  <a:solidFill>
                    <a:srgbClr val="006600"/>
                  </a:solidFill>
                </a:rPr>
                <a:t>proměnné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Agilní metody</a:t>
            </a:r>
            <a:br>
              <a:rPr lang="cs-CZ" dirty="0" smtClean="0"/>
            </a:br>
            <a:r>
              <a:rPr lang="cs-CZ" b="0" dirty="0" smtClean="0"/>
              <a:t>- základní principy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8840"/>
            <a:ext cx="8228013" cy="401399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cs-CZ" sz="3200" dirty="0" smtClean="0">
                <a:solidFill>
                  <a:srgbClr val="CC3300"/>
                </a:solidFill>
              </a:rPr>
              <a:t>Inkrementální </a:t>
            </a:r>
            <a:r>
              <a:rPr lang="cs-CZ" sz="3200" dirty="0" smtClean="0">
                <a:solidFill>
                  <a:srgbClr val="CC3300"/>
                </a:solidFill>
              </a:rPr>
              <a:t>vývoj, </a:t>
            </a:r>
            <a:r>
              <a:rPr lang="cs-CZ" sz="3200" dirty="0" smtClean="0"/>
              <a:t>dodávky dílčími ucelenými hodnotnými přírůstky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sz="3200" dirty="0" smtClean="0">
                <a:solidFill>
                  <a:srgbClr val="C00000"/>
                </a:solidFill>
              </a:rPr>
              <a:t>Iterativní postup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chemeClr val="tx1"/>
                </a:solidFill>
              </a:rPr>
              <a:t>po krátkých fázích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sz="3200" dirty="0" smtClean="0">
                <a:solidFill>
                  <a:srgbClr val="CC3300"/>
                </a:solidFill>
              </a:rPr>
              <a:t>Multifunkční týmy </a:t>
            </a:r>
            <a:r>
              <a:rPr lang="cs-CZ" sz="3200" dirty="0" smtClean="0">
                <a:solidFill>
                  <a:schemeClr val="tx1"/>
                </a:solidFill>
              </a:rPr>
              <a:t>s přímou osobní komunikací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sz="3200" dirty="0" smtClean="0">
                <a:solidFill>
                  <a:schemeClr val="tx1"/>
                </a:solidFill>
              </a:rPr>
              <a:t>Trvalá k</a:t>
            </a:r>
            <a:r>
              <a:rPr lang="cs-CZ" sz="3200" dirty="0" smtClean="0">
                <a:solidFill>
                  <a:srgbClr val="CC3300"/>
                </a:solidFill>
              </a:rPr>
              <a:t>omunikace se zákazníkem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sz="3200" dirty="0" smtClean="0">
                <a:solidFill>
                  <a:srgbClr val="C00000"/>
                </a:solidFill>
              </a:rPr>
              <a:t>Pravidelná revize požadavků </a:t>
            </a:r>
            <a:r>
              <a:rPr lang="cs-CZ" sz="3200" dirty="0" smtClean="0">
                <a:solidFill>
                  <a:schemeClr val="tx1"/>
                </a:solidFill>
              </a:rPr>
              <a:t>(rozsah)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a rychlost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19263"/>
            <a:ext cx="8228013" cy="4410075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</a:t>
            </a:r>
            <a:r>
              <a:rPr kumimoji="0" lang="cs-CZ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spojení se zákazníkem, člen týmu</a:t>
            </a:r>
            <a:endParaRPr kumimoji="0" lang="cs-CZ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a osobní komunikace </a:t>
            </a: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týmu</a:t>
            </a: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Omezení doby</a:t>
            </a:r>
            <a:r>
              <a:rPr kumimoji="0" lang="cs-CZ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analýzu a návrh</a:t>
            </a:r>
            <a:endParaRPr kumimoji="0" lang="cs-CZ" sz="28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</a:t>
            </a:r>
            <a:r>
              <a:rPr kumimoji="0" lang="cs-CZ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implementaci (integrace a, n, i, t)</a:t>
            </a: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lang="cs-CZ" sz="2800" kern="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Pravidelné</a:t>
            </a:r>
            <a:r>
              <a:rPr lang="cs-CZ" sz="28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vyvíjení prototypů</a:t>
            </a:r>
          </a:p>
          <a:p>
            <a:pPr marL="341313" indent="-341313">
              <a:lnSpc>
                <a:spcPct val="93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Wingdings" pitchFamily="2" charset="2"/>
              <a:buChar char=""/>
            </a:pPr>
            <a:r>
              <a:rPr lang="cs-CZ" sz="2800" kern="0" dirty="0" smtClean="0">
                <a:solidFill>
                  <a:srgbClr val="000000"/>
                </a:solidFill>
              </a:rPr>
              <a:t>Zpětná vazba</a:t>
            </a:r>
            <a:endParaRPr kumimoji="0" lang="cs-CZ" sz="280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Odvaha zapracovávat změny</a:t>
            </a:r>
            <a:endParaRPr lang="cs-CZ" sz="2800" kern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r>
              <a:rPr kumimoji="0" lang="cs-CZ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Velmi důsledné a průběžné testování</a:t>
            </a:r>
            <a:endParaRPr kumimoji="0" lang="cs-CZ" sz="280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3000"/>
              </a:lnSpc>
              <a:spcBef>
                <a:spcPts val="75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"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07"/>
            <a:ext cx="7542213" cy="651346"/>
          </a:xfrm>
        </p:spPr>
        <p:txBody>
          <a:bodyPr/>
          <a:lstStyle/>
          <a:p>
            <a:pPr eaLnBrk="1" hangingPunct="1"/>
            <a:r>
              <a:rPr lang="cs-CZ" sz="3600" dirty="0" smtClean="0"/>
              <a:t>Manifest agilního vývoje softwaru</a:t>
            </a:r>
            <a:endParaRPr lang="cs-CZ" sz="3600" b="0" dirty="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48" y="980728"/>
            <a:ext cx="8228013" cy="5688632"/>
          </a:xfrm>
        </p:spPr>
        <p:txBody>
          <a:bodyPr/>
          <a:lstStyle/>
          <a:p>
            <a:pPr eaLnBrk="1" hangingPunct="1"/>
            <a:r>
              <a:rPr lang="cs-CZ" sz="2800" b="1" u="sng" dirty="0" smtClean="0">
                <a:solidFill>
                  <a:srgbClr val="006600"/>
                </a:solidFill>
              </a:rPr>
              <a:t>Základní teze:</a:t>
            </a:r>
            <a:endParaRPr lang="cs-CZ" sz="2800" dirty="0" smtClean="0"/>
          </a:p>
          <a:p>
            <a:pPr lvl="1" eaLnBrk="1" hangingPunct="1">
              <a:buFont typeface="Arial" charset="0"/>
              <a:buChar char="–"/>
            </a:pPr>
            <a:r>
              <a:rPr lang="cs-CZ" sz="2200" b="1" dirty="0" smtClean="0">
                <a:solidFill>
                  <a:srgbClr val="CC3300"/>
                </a:solidFill>
              </a:rPr>
              <a:t>jedinou jistotou je změna</a:t>
            </a:r>
            <a:r>
              <a:rPr lang="cs-CZ" sz="2200" b="1" dirty="0" smtClean="0">
                <a:solidFill>
                  <a:schemeClr val="tx1"/>
                </a:solidFill>
              </a:rPr>
              <a:t>, proto je nutné být na ni připraven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sz="2200" b="1" dirty="0" smtClean="0">
                <a:solidFill>
                  <a:srgbClr val="CC3300"/>
                </a:solidFill>
              </a:rPr>
              <a:t>přijmutí změny </a:t>
            </a:r>
            <a:r>
              <a:rPr lang="cs-CZ" sz="2200" b="1" dirty="0" smtClean="0"/>
              <a:t>je mnohem efektivnější než snaha jí zabránit</a:t>
            </a:r>
            <a:endParaRPr lang="cs-CZ" sz="22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sz="2800" b="1" u="sng" dirty="0" smtClean="0">
                <a:solidFill>
                  <a:srgbClr val="006600"/>
                </a:solidFill>
              </a:rPr>
              <a:t>Preference:</a:t>
            </a:r>
            <a:endParaRPr lang="cs-CZ" sz="2800" dirty="0" smtClean="0"/>
          </a:p>
          <a:p>
            <a:pPr lvl="1" eaLnBrk="1" hangingPunct="1">
              <a:buFont typeface="Arial" charset="0"/>
              <a:buChar char="–"/>
            </a:pPr>
            <a:r>
              <a:rPr lang="cs-CZ" sz="2200" b="1" dirty="0" smtClean="0">
                <a:solidFill>
                  <a:srgbClr val="CC3300"/>
                </a:solidFill>
              </a:rPr>
              <a:t>individualitám a komunikaci </a:t>
            </a:r>
            <a:r>
              <a:rPr lang="cs-CZ" sz="2200" b="1" dirty="0" smtClean="0">
                <a:solidFill>
                  <a:schemeClr val="tx1"/>
                </a:solidFill>
              </a:rPr>
              <a:t>(před procesy a nástroji)</a:t>
            </a:r>
            <a:endParaRPr lang="cs-CZ" sz="2200" b="1" dirty="0" smtClean="0">
              <a:solidFill>
                <a:srgbClr val="CC3300"/>
              </a:solidFill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sz="2200" b="1" dirty="0" smtClean="0">
                <a:solidFill>
                  <a:srgbClr val="CC3300"/>
                </a:solidFill>
              </a:rPr>
              <a:t>provozuschopnému softwaru </a:t>
            </a:r>
            <a:r>
              <a:rPr lang="cs-CZ" sz="2200" b="1" dirty="0" smtClean="0">
                <a:solidFill>
                  <a:schemeClr val="tx1"/>
                </a:solidFill>
              </a:rPr>
              <a:t>(před obsáhlou dokumentací)</a:t>
            </a:r>
            <a:endParaRPr lang="cs-CZ" sz="2200" b="1" dirty="0" smtClean="0">
              <a:solidFill>
                <a:srgbClr val="CC3300"/>
              </a:solidFill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sz="2200" b="1" dirty="0" smtClean="0">
                <a:solidFill>
                  <a:srgbClr val="CC3300"/>
                </a:solidFill>
              </a:rPr>
              <a:t>spolupráci se zákazníkem </a:t>
            </a:r>
            <a:r>
              <a:rPr lang="cs-CZ" sz="2200" b="1" dirty="0" smtClean="0">
                <a:solidFill>
                  <a:schemeClr val="tx1"/>
                </a:solidFill>
              </a:rPr>
              <a:t>(před uzavíráním smluv)</a:t>
            </a:r>
            <a:endParaRPr lang="cs-CZ" sz="2200" b="1" dirty="0" smtClean="0">
              <a:solidFill>
                <a:srgbClr val="CC3300"/>
              </a:solidFill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sz="2200" b="1" dirty="0" smtClean="0">
                <a:solidFill>
                  <a:srgbClr val="CC3300"/>
                </a:solidFill>
              </a:rPr>
              <a:t>reakce na změnu </a:t>
            </a:r>
            <a:r>
              <a:rPr lang="cs-CZ" sz="2200" b="1" dirty="0" smtClean="0">
                <a:solidFill>
                  <a:schemeClr val="tx1"/>
                </a:solidFill>
              </a:rPr>
              <a:t>(před striktním plněním plánu)</a:t>
            </a:r>
            <a:endParaRPr lang="cs-CZ" sz="2200" b="1" dirty="0" smtClean="0">
              <a:solidFill>
                <a:srgbClr val="CC3300"/>
              </a:solidFill>
            </a:endParaRPr>
          </a:p>
          <a:p>
            <a:pPr eaLnBrk="1" hangingPunct="1"/>
            <a:r>
              <a:rPr lang="cs-CZ" sz="2800" b="1" u="sng" dirty="0" smtClean="0">
                <a:solidFill>
                  <a:srgbClr val="006600"/>
                </a:solidFill>
              </a:rPr>
              <a:t>Jednoduchost: </a:t>
            </a:r>
            <a:r>
              <a:rPr lang="cs-CZ" sz="2800" b="1" dirty="0" err="1" smtClean="0">
                <a:solidFill>
                  <a:srgbClr val="CC3300"/>
                </a:solidFill>
              </a:rPr>
              <a:t>Occamova</a:t>
            </a:r>
            <a:r>
              <a:rPr lang="cs-CZ" sz="2800" b="1" dirty="0" smtClean="0">
                <a:solidFill>
                  <a:srgbClr val="CC3300"/>
                </a:solidFill>
              </a:rPr>
              <a:t> břitva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	  </a:t>
            </a:r>
            <a:r>
              <a:rPr lang="cs-CZ" sz="2200" b="1" dirty="0" smtClean="0">
                <a:solidFill>
                  <a:schemeClr val="tx1"/>
                </a:solidFill>
              </a:rPr>
              <a:t>neměla by být předpokládána existence více věcí, než    	  jsou absolutně nezbytné.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542213" cy="720824"/>
          </a:xfrm>
        </p:spPr>
        <p:txBody>
          <a:bodyPr/>
          <a:lstStyle/>
          <a:p>
            <a:pPr eaLnBrk="1" hangingPunct="1"/>
            <a:r>
              <a:rPr lang="cs-CZ" dirty="0"/>
              <a:t>M</a:t>
            </a:r>
            <a:r>
              <a:rPr lang="cs-CZ" dirty="0" smtClean="0"/>
              <a:t>etoda </a:t>
            </a:r>
            <a:r>
              <a:rPr lang="cs-CZ" dirty="0" err="1" smtClean="0"/>
              <a:t>Scrum</a:t>
            </a:r>
            <a:endParaRPr lang="cs-CZ" b="0" dirty="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508" y="1916832"/>
            <a:ext cx="8228013" cy="3672408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Iterace – „sprint“ (etapa)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Produktový </a:t>
            </a:r>
            <a:r>
              <a:rPr lang="cs-CZ" dirty="0" err="1" smtClean="0">
                <a:solidFill>
                  <a:schemeClr val="tx1"/>
                </a:solidFill>
              </a:rPr>
              <a:t>backlog</a:t>
            </a:r>
            <a:r>
              <a:rPr lang="cs-CZ" dirty="0" smtClean="0">
                <a:solidFill>
                  <a:schemeClr val="tx1"/>
                </a:solidFill>
              </a:rPr>
              <a:t> – seznam veškerých 										požadavků na produkt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Sprint </a:t>
            </a:r>
            <a:r>
              <a:rPr lang="cs-CZ" dirty="0" err="1" smtClean="0">
                <a:solidFill>
                  <a:schemeClr val="tx1"/>
                </a:solidFill>
              </a:rPr>
              <a:t>backlog</a:t>
            </a:r>
            <a:r>
              <a:rPr lang="cs-CZ" dirty="0" smtClean="0">
                <a:solidFill>
                  <a:schemeClr val="tx1"/>
                </a:solidFill>
              </a:rPr>
              <a:t> – požadavky jako zadání pro 							další etapu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Denní porady </a:t>
            </a:r>
            <a:r>
              <a:rPr lang="en-US" dirty="0" err="1" smtClean="0">
                <a:solidFill>
                  <a:schemeClr val="tx1"/>
                </a:solidFill>
              </a:rPr>
              <a:t>cel</a:t>
            </a:r>
            <a:r>
              <a:rPr lang="cs-CZ" dirty="0" err="1" smtClean="0">
                <a:solidFill>
                  <a:schemeClr val="tx1"/>
                </a:solidFill>
              </a:rPr>
              <a:t>ého</a:t>
            </a:r>
            <a:r>
              <a:rPr lang="cs-CZ" dirty="0" smtClean="0">
                <a:solidFill>
                  <a:schemeClr val="tx1"/>
                </a:solidFill>
              </a:rPr>
              <a:t> týmu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Hotový produkt na konci etapy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542213" cy="1800944"/>
          </a:xfrm>
        </p:spPr>
        <p:txBody>
          <a:bodyPr/>
          <a:lstStyle/>
          <a:p>
            <a:pPr eaLnBrk="1" hangingPunct="1"/>
            <a:r>
              <a:rPr lang="cs-CZ" dirty="0"/>
              <a:t>M</a:t>
            </a:r>
            <a:r>
              <a:rPr lang="cs-CZ" dirty="0" smtClean="0"/>
              <a:t>etoda </a:t>
            </a:r>
            <a:r>
              <a:rPr lang="cs-CZ" dirty="0" err="1" smtClean="0"/>
              <a:t>Scrum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R</a:t>
            </a:r>
            <a:r>
              <a:rPr lang="cs-CZ" sz="3200" dirty="0" smtClean="0">
                <a:solidFill>
                  <a:srgbClr val="002060"/>
                </a:solidFill>
              </a:rPr>
              <a:t>ol</a:t>
            </a:r>
            <a:r>
              <a:rPr lang="cs-CZ" sz="3200" dirty="0" smtClean="0"/>
              <a:t>e:</a:t>
            </a:r>
            <a:endParaRPr lang="cs-CZ" sz="3200" b="0" dirty="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143117"/>
            <a:ext cx="8228013" cy="409419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Vlastník produktu</a:t>
            </a:r>
            <a:endParaRPr 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Členové projektového týmu</a:t>
            </a:r>
          </a:p>
          <a:p>
            <a:pPr marL="0" indent="0" eaLnBrk="1" hangingPunct="1"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Postupy: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Plánování sprintu 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Denní porady týmu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Přehled sprintu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Závěrečná porada</a:t>
            </a: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917</Words>
  <Application>Microsoft Office PowerPoint</Application>
  <PresentationFormat>Předvádění na obrazovce (4:3)</PresentationFormat>
  <Paragraphs>137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StarSymbol</vt:lpstr>
      <vt:lpstr>Times New Roman</vt:lpstr>
      <vt:lpstr>Wingdings</vt:lpstr>
      <vt:lpstr>Výchozí návrh</vt:lpstr>
      <vt:lpstr>Výchozí návrh</vt:lpstr>
      <vt:lpstr>Řízení projektů </vt:lpstr>
      <vt:lpstr>Důvody k zavádění nových metod</vt:lpstr>
      <vt:lpstr>Vhodné pro:</vt:lpstr>
      <vt:lpstr>Tradiční vs. agilní metody</vt:lpstr>
      <vt:lpstr>Agilní metody - základní principy</vt:lpstr>
      <vt:lpstr>Kvalita a rychlost</vt:lpstr>
      <vt:lpstr>Manifest agilního vývoje softwaru</vt:lpstr>
      <vt:lpstr>Metoda Scrum</vt:lpstr>
      <vt:lpstr>Metoda Scrum  Role:</vt:lpstr>
      <vt:lpstr>Metoda Scrum  Nástroje: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výpočetní techniky</dc:title>
  <dc:creator>install</dc:creator>
  <cp:lastModifiedBy>install</cp:lastModifiedBy>
  <cp:revision>50</cp:revision>
  <dcterms:modified xsi:type="dcterms:W3CDTF">2017-12-13T20:38:31Z</dcterms:modified>
</cp:coreProperties>
</file>