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vorako1\Desktop\vyhodnocen&#23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vorako1\Desktop\vyhodnocen&#23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vorako1\Desktop\vyhodnocen&#23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vorako1\Desktop\vyhodnocen&#23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vorako1\Desktop\vyhodnocen&#23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Pohlaví respondentů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Sheet1!$K$18:$K$19</c:f>
              <c:strCache>
                <c:ptCount val="2"/>
                <c:pt idx="0">
                  <c:v>Ženy</c:v>
                </c:pt>
                <c:pt idx="1">
                  <c:v>Muži</c:v>
                </c:pt>
              </c:strCache>
            </c:strRef>
          </c:cat>
          <c:val>
            <c:numRef>
              <c:f>Sheet1!$N$18:$N$19</c:f>
              <c:numCache>
                <c:formatCode>General</c:formatCode>
                <c:ptCount val="2"/>
                <c:pt idx="0">
                  <c:v>127</c:v>
                </c:pt>
                <c:pt idx="1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Sociální status respondentů</a:t>
            </a:r>
            <a:endParaRPr lang="en-US"/>
          </a:p>
        </c:rich>
      </c:tx>
      <c:layout>
        <c:manualLayout>
          <c:xMode val="edge"/>
          <c:yMode val="edge"/>
          <c:x val="1.7880616776789385E-2"/>
          <c:y val="1.02843355600539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Sociální složení respondentů</c:v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Sheet1!$K$12:$K$15</c:f>
              <c:strCache>
                <c:ptCount val="4"/>
                <c:pt idx="0">
                  <c:v>student</c:v>
                </c:pt>
                <c:pt idx="1">
                  <c:v>pracující</c:v>
                </c:pt>
                <c:pt idx="2">
                  <c:v>mateřská/nezaměstnaný</c:v>
                </c:pt>
                <c:pt idx="3">
                  <c:v>penzista</c:v>
                </c:pt>
              </c:strCache>
            </c:strRef>
          </c:cat>
          <c:val>
            <c:numRef>
              <c:f>Sheet1!$N$12:$N$15</c:f>
              <c:numCache>
                <c:formatCode>General</c:formatCode>
                <c:ptCount val="4"/>
                <c:pt idx="0">
                  <c:v>84</c:v>
                </c:pt>
                <c:pt idx="1">
                  <c:v>75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6042824"/>
        <c:axId val="126051400"/>
        <c:extLst/>
      </c:barChart>
      <c:catAx>
        <c:axId val="126042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6051400"/>
        <c:crosses val="autoZero"/>
        <c:auto val="1"/>
        <c:lblAlgn val="ctr"/>
        <c:lblOffset val="100"/>
        <c:noMultiLvlLbl val="0"/>
      </c:catAx>
      <c:valAx>
        <c:axId val="126051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6042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cs-CZ" dirty="0"/>
              <a:t>Sociální </a:t>
            </a:r>
            <a:r>
              <a:rPr lang="cs-CZ" dirty="0" smtClean="0"/>
              <a:t>status respondentů </a:t>
            </a:r>
            <a:r>
              <a:rPr lang="cs-CZ" dirty="0"/>
              <a:t>- v %</a:t>
            </a:r>
          </a:p>
        </c:rich>
      </c:tx>
      <c:layout>
        <c:manualLayout>
          <c:xMode val="edge"/>
          <c:yMode val="edge"/>
          <c:x val="1.251548338162512E-2"/>
          <c:y val="8.874100274538110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5831933690201405"/>
          <c:y val="0.1538248420305339"/>
          <c:w val="0.45867915159253742"/>
          <c:h val="0.7341920481074060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Sheet1!$K$12:$K$15</c:f>
              <c:strCache>
                <c:ptCount val="4"/>
                <c:pt idx="0">
                  <c:v>student</c:v>
                </c:pt>
                <c:pt idx="1">
                  <c:v>pracující</c:v>
                </c:pt>
                <c:pt idx="2">
                  <c:v>mateřská/nezaměstnaný</c:v>
                </c:pt>
                <c:pt idx="3">
                  <c:v>penzista</c:v>
                </c:pt>
              </c:strCache>
            </c:strRef>
          </c:cat>
          <c:val>
            <c:numRef>
              <c:f>Sheet1!$O$12:$O$15</c:f>
              <c:numCache>
                <c:formatCode>0.0%</c:formatCode>
                <c:ptCount val="4"/>
                <c:pt idx="0">
                  <c:v>0.45901639344262296</c:v>
                </c:pt>
                <c:pt idx="1">
                  <c:v>0.4098360655737705</c:v>
                </c:pt>
                <c:pt idx="2">
                  <c:v>3.825136612021858E-2</c:v>
                </c:pt>
                <c:pt idx="3">
                  <c:v>4.9180327868852458E-2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Věkové složení respondentů</a:t>
            </a:r>
            <a:endParaRPr lang="en-US"/>
          </a:p>
        </c:rich>
      </c:tx>
      <c:layout>
        <c:manualLayout>
          <c:xMode val="edge"/>
          <c:yMode val="edge"/>
          <c:x val="6.2202602729874254E-2"/>
          <c:y val="1.71198397205556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9.1048804769382957E-2"/>
          <c:y val="0.13891385064119358"/>
          <c:w val="0.90286351706036749"/>
          <c:h val="0.72088764946048411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Sheet1!$N$2</c:f>
              <c:strCache>
                <c:ptCount val="1"/>
                <c:pt idx="0">
                  <c:v>celkem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Sheet1!$K$3:$K$9</c:f>
              <c:strCache>
                <c:ptCount val="7"/>
                <c:pt idx="0">
                  <c:v>do 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 a více</c:v>
                </c:pt>
                <c:pt idx="6">
                  <c:v>nevyplnilo</c:v>
                </c:pt>
              </c:strCache>
            </c:strRef>
          </c:cat>
          <c:val>
            <c:numRef>
              <c:f>Sheet1!$N$3:$N$9</c:f>
              <c:numCache>
                <c:formatCode>General</c:formatCode>
                <c:ptCount val="7"/>
                <c:pt idx="0">
                  <c:v>31</c:v>
                </c:pt>
                <c:pt idx="1">
                  <c:v>79</c:v>
                </c:pt>
                <c:pt idx="2">
                  <c:v>21</c:v>
                </c:pt>
                <c:pt idx="3">
                  <c:v>23</c:v>
                </c:pt>
                <c:pt idx="4">
                  <c:v>12</c:v>
                </c:pt>
                <c:pt idx="5">
                  <c:v>8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5641768"/>
        <c:axId val="17565444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Sheet1!$L$2</c15:sqref>
                        </c15:formulaRef>
                      </c:ext>
                    </c:extLst>
                    <c:strCache>
                      <c:ptCount val="1"/>
                      <c:pt idx="0">
                        <c:v>Danča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Sheet1!$K$3:$K$9</c15:sqref>
                        </c15:formulaRef>
                      </c:ext>
                    </c:extLst>
                    <c:strCache>
                      <c:ptCount val="7"/>
                      <c:pt idx="0">
                        <c:v>do 20</c:v>
                      </c:pt>
                      <c:pt idx="1">
                        <c:v>21-30</c:v>
                      </c:pt>
                      <c:pt idx="2">
                        <c:v>31-40</c:v>
                      </c:pt>
                      <c:pt idx="3">
                        <c:v>41-50</c:v>
                      </c:pt>
                      <c:pt idx="4">
                        <c:v>51-60</c:v>
                      </c:pt>
                      <c:pt idx="5">
                        <c:v>61 a více</c:v>
                      </c:pt>
                      <c:pt idx="6">
                        <c:v>nevyplnilo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Sheet1!$L$3:$L$9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15</c:v>
                      </c:pt>
                      <c:pt idx="1">
                        <c:v>29</c:v>
                      </c:pt>
                      <c:pt idx="2">
                        <c:v>11</c:v>
                      </c:pt>
                      <c:pt idx="3">
                        <c:v>12</c:v>
                      </c:pt>
                      <c:pt idx="4">
                        <c:v>9</c:v>
                      </c:pt>
                      <c:pt idx="5">
                        <c:v>4</c:v>
                      </c:pt>
                      <c:pt idx="6">
                        <c:v>10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</c15:sqref>
                        </c15:formulaRef>
                      </c:ext>
                    </c:extLst>
                    <c:strCache>
                      <c:ptCount val="1"/>
                      <c:pt idx="0">
                        <c:v>Květa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5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5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5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Sheet1!$K$3:$K$9</c15:sqref>
                        </c15:formulaRef>
                      </c:ext>
                    </c:extLst>
                    <c:strCache>
                      <c:ptCount val="7"/>
                      <c:pt idx="0">
                        <c:v>do 20</c:v>
                      </c:pt>
                      <c:pt idx="1">
                        <c:v>21-30</c:v>
                      </c:pt>
                      <c:pt idx="2">
                        <c:v>31-40</c:v>
                      </c:pt>
                      <c:pt idx="3">
                        <c:v>41-50</c:v>
                      </c:pt>
                      <c:pt idx="4">
                        <c:v>51-60</c:v>
                      </c:pt>
                      <c:pt idx="5">
                        <c:v>61 a více</c:v>
                      </c:pt>
                      <c:pt idx="6">
                        <c:v>nevyplnilo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Sheet1!$M$3:$M$9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16</c:v>
                      </c:pt>
                      <c:pt idx="1">
                        <c:v>50</c:v>
                      </c:pt>
                      <c:pt idx="2">
                        <c:v>10</c:v>
                      </c:pt>
                      <c:pt idx="3">
                        <c:v>11</c:v>
                      </c:pt>
                      <c:pt idx="4">
                        <c:v>3</c:v>
                      </c:pt>
                      <c:pt idx="5">
                        <c:v>4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7564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5654440"/>
        <c:crosses val="autoZero"/>
        <c:auto val="1"/>
        <c:lblAlgn val="ctr"/>
        <c:lblOffset val="100"/>
        <c:noMultiLvlLbl val="0"/>
      </c:catAx>
      <c:valAx>
        <c:axId val="175654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5641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cs-CZ"/>
              <a:t>Věkové složení respondentů - v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154287504185434"/>
          <c:y val="0.12856756661150662"/>
          <c:w val="0.49506842508883919"/>
          <c:h val="0.7437505212834558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Sheet1!$K$3:$K$8</c:f>
              <c:strCache>
                <c:ptCount val="6"/>
                <c:pt idx="0">
                  <c:v>do 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 a více</c:v>
                </c:pt>
              </c:strCache>
            </c:strRef>
          </c:cat>
          <c:val>
            <c:numRef>
              <c:f>Sheet1!$O$3:$O$8</c:f>
              <c:numCache>
                <c:formatCode>0.0%</c:formatCode>
                <c:ptCount val="6"/>
                <c:pt idx="0">
                  <c:v>0.16939890710382513</c:v>
                </c:pt>
                <c:pt idx="1">
                  <c:v>0.43169398907103823</c:v>
                </c:pt>
                <c:pt idx="2">
                  <c:v>0.11475409836065574</c:v>
                </c:pt>
                <c:pt idx="3">
                  <c:v>0.12568306010928962</c:v>
                </c:pt>
                <c:pt idx="4">
                  <c:v>6.5573770491803282E-2</c:v>
                </c:pt>
                <c:pt idx="5">
                  <c:v>4.3715846994535519E-2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54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73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53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25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7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10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90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4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07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71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60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46F44-504A-415D-AF43-E19CD6621AB4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72BE6-CFA1-4505-BB9C-0C951F0E3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03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Výsledky ankety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66017" y="4248456"/>
            <a:ext cx="8110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Tým </a:t>
            </a:r>
            <a:r>
              <a:rPr lang="cs-CZ" dirty="0" err="1" smtClean="0"/>
              <a:t>AlterEko</a:t>
            </a:r>
            <a:r>
              <a:rPr lang="cs-CZ" dirty="0" smtClean="0"/>
              <a:t> – Květa Kupková, Daniela Šmídová, Michaela Dvořáková, Martin </a:t>
            </a:r>
            <a:r>
              <a:rPr lang="cs-CZ" dirty="0" err="1" smtClean="0"/>
              <a:t>Prívara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48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Sběr dat probíhal od 26.11.2015 do 2.12.2015</a:t>
            </a:r>
          </a:p>
          <a:p>
            <a:r>
              <a:rPr lang="cs-CZ" dirty="0" smtClean="0"/>
              <a:t>Ankety se zúčastnilo celkem 183 respondentů</a:t>
            </a:r>
          </a:p>
          <a:p>
            <a:r>
              <a:rPr lang="cs-CZ" dirty="0" smtClean="0"/>
              <a:t>Dotazování osobní a přes službu Google </a:t>
            </a:r>
            <a:r>
              <a:rPr lang="cs-CZ" dirty="0" err="1" smtClean="0"/>
              <a:t>Forms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6094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038263"/>
              </p:ext>
            </p:extLst>
          </p:nvPr>
        </p:nvGraphicFramePr>
        <p:xfrm>
          <a:off x="2321859" y="627529"/>
          <a:ext cx="6741457" cy="5190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879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608194"/>
              </p:ext>
            </p:extLst>
          </p:nvPr>
        </p:nvGraphicFramePr>
        <p:xfrm>
          <a:off x="502024" y="1568824"/>
          <a:ext cx="7153836" cy="4939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906781"/>
              </p:ext>
            </p:extLst>
          </p:nvPr>
        </p:nvGraphicFramePr>
        <p:xfrm>
          <a:off x="6741459" y="-1"/>
          <a:ext cx="5450541" cy="3272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93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307722"/>
              </p:ext>
            </p:extLst>
          </p:nvPr>
        </p:nvGraphicFramePr>
        <p:xfrm>
          <a:off x="143436" y="995083"/>
          <a:ext cx="8579223" cy="5934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51023"/>
              </p:ext>
            </p:extLst>
          </p:nvPr>
        </p:nvGraphicFramePr>
        <p:xfrm>
          <a:off x="7064188" y="0"/>
          <a:ext cx="5127812" cy="329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7273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 z ankety pro Start-up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kurzy projevilo zájem 36,61 %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Ženy 		85,07 %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Muži 		14,93 %</a:t>
            </a:r>
          </a:p>
          <a:p>
            <a:r>
              <a:rPr lang="cs-CZ" dirty="0" smtClean="0"/>
              <a:t>Doba konání - večerní kurzy (Po-Pá), víkendové kurzy (dopoledne, odpoledne)</a:t>
            </a:r>
          </a:p>
          <a:p>
            <a:r>
              <a:rPr lang="cs-CZ" dirty="0" smtClean="0"/>
              <a:t>Série několika kurzů</a:t>
            </a:r>
          </a:p>
          <a:p>
            <a:r>
              <a:rPr lang="cs-CZ" dirty="0" smtClean="0"/>
              <a:t>Preferované výrobky – krémy, šampon, tuhé mýdlo</a:t>
            </a:r>
          </a:p>
          <a:p>
            <a:r>
              <a:rPr lang="cs-CZ" dirty="0" smtClean="0"/>
              <a:t>Doplňkové služby – balíčky, prodej surovin</a:t>
            </a:r>
          </a:p>
          <a:p>
            <a:r>
              <a:rPr lang="cs-CZ" dirty="0" smtClean="0"/>
              <a:t>Cena – 500-800 Kč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8512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71</Words>
  <Application>Microsoft Office PowerPoint</Application>
  <PresentationFormat>Širokoúhlá obrazovka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Motiv Office</vt:lpstr>
      <vt:lpstr>Výsledky ankety</vt:lpstr>
      <vt:lpstr>Základní informace</vt:lpstr>
      <vt:lpstr>Prezentace aplikace PowerPoint</vt:lpstr>
      <vt:lpstr>Prezentace aplikace PowerPoint</vt:lpstr>
      <vt:lpstr>Prezentace aplikace PowerPoint</vt:lpstr>
      <vt:lpstr>Závěry z ankety pro Start-up</vt:lpstr>
    </vt:vector>
  </TitlesOfParts>
  <Company>VSCHT Praha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ankety</dc:title>
  <dc:creator>Dvorakova Michaela</dc:creator>
  <cp:lastModifiedBy>Dvorakova Michaela</cp:lastModifiedBy>
  <cp:revision>4</cp:revision>
  <dcterms:created xsi:type="dcterms:W3CDTF">2015-12-03T11:15:58Z</dcterms:created>
  <dcterms:modified xsi:type="dcterms:W3CDTF">2015-12-03T11:35:23Z</dcterms:modified>
</cp:coreProperties>
</file>