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78"/>
  </p:notesMasterIdLst>
  <p:sldIdLst>
    <p:sldId id="282" r:id="rId5"/>
    <p:sldId id="280" r:id="rId6"/>
    <p:sldId id="285" r:id="rId7"/>
    <p:sldId id="286" r:id="rId8"/>
    <p:sldId id="287" r:id="rId9"/>
    <p:sldId id="288" r:id="rId10"/>
    <p:sldId id="289"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3" r:id="rId31"/>
    <p:sldId id="314" r:id="rId32"/>
    <p:sldId id="315" r:id="rId33"/>
    <p:sldId id="316" r:id="rId34"/>
    <p:sldId id="317" r:id="rId35"/>
    <p:sldId id="318"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0" r:id="rId68"/>
    <p:sldId id="351" r:id="rId69"/>
    <p:sldId id="352" r:id="rId70"/>
    <p:sldId id="353" r:id="rId71"/>
    <p:sldId id="354" r:id="rId72"/>
    <p:sldId id="355" r:id="rId73"/>
    <p:sldId id="356" r:id="rId74"/>
    <p:sldId id="291" r:id="rId75"/>
    <p:sldId id="292" r:id="rId76"/>
    <p:sldId id="290"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17A8"/>
    <a:srgbClr val="FF610D"/>
    <a:srgbClr val="FF610F"/>
    <a:srgbClr val="DD310B"/>
    <a:srgbClr val="2B008C"/>
    <a:srgbClr val="8A66C4"/>
    <a:srgbClr val="C4B2E3"/>
    <a:srgbClr val="E5DCF2"/>
    <a:srgbClr val="05BFE0"/>
    <a:srgbClr val="0080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3690" autoAdjust="0"/>
    <p:restoredTop sz="99832" autoAdjust="0"/>
  </p:normalViewPr>
  <p:slideViewPr>
    <p:cSldViewPr snapToGrid="0" snapToObjects="1">
      <p:cViewPr varScale="1">
        <p:scale>
          <a:sx n="74" d="100"/>
          <a:sy n="74" d="100"/>
        </p:scale>
        <p:origin x="948" y="72"/>
      </p:cViewPr>
      <p:guideLst>
        <p:guide orient="horz" pos="2160"/>
        <p:guide pos="3840"/>
      </p:guideLst>
    </p:cSldViewPr>
  </p:slideViewPr>
  <p:notesTextViewPr>
    <p:cViewPr>
      <p:scale>
        <a:sx n="1" d="1"/>
        <a:sy n="1" d="1"/>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t>4/13/2020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t>‹#›</a:t>
            </a:fld>
            <a:endParaRPr lang="en-US"/>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Introductions of the instructor and the team</a:t>
            </a:r>
          </a:p>
          <a:p>
            <a:pPr eaLnBrk="1" hangingPunct="1"/>
            <a:endParaRPr lang="en-US" altLang="en-US" dirty="0" smtClean="0"/>
          </a:p>
          <a:p>
            <a:pPr eaLnBrk="1" hangingPunct="1"/>
            <a:r>
              <a:rPr lang="en-US" altLang="en-US" dirty="0" smtClean="0"/>
              <a:t>As the instructor, speak for about five minutes about your background. If you are a PMP, provide background on PMI and, if you are a member, the local PMI chapter.</a:t>
            </a:r>
          </a:p>
          <a:p>
            <a:pPr eaLnBrk="1" hangingPunct="1"/>
            <a:endParaRPr lang="en-US" altLang="en-US" dirty="0" smtClean="0"/>
          </a:p>
          <a:p>
            <a:pPr eaLnBrk="1" hangingPunct="1"/>
            <a:r>
              <a:rPr lang="en-US" altLang="en-US" dirty="0" smtClean="0"/>
              <a:t>Provide time to conduct class introductions, allowing a few minutes for each person to talk about their background . </a:t>
            </a:r>
          </a:p>
          <a:p>
            <a:pPr eaLnBrk="1" hangingPunct="1"/>
            <a:endParaRPr lang="en-US" altLang="en-US" dirty="0" smtClean="0"/>
          </a:p>
          <a:p>
            <a:pPr eaLnBrk="1" hangingPunct="1"/>
            <a:r>
              <a:rPr lang="en-US" altLang="en-US" dirty="0" smtClean="0"/>
              <a:t>Explain how the </a:t>
            </a:r>
            <a:r>
              <a:rPr lang="en-US" altLang="en-US" i="1" dirty="0" smtClean="0"/>
              <a:t>Project Management Skills for Life</a:t>
            </a:r>
            <a:r>
              <a:rPr lang="en-US" altLang="en-US" dirty="0" smtClean="0"/>
              <a:t> document is designed and the expectations of the course content.</a:t>
            </a:r>
          </a:p>
          <a:p>
            <a:pPr eaLnBrk="1" hangingPunct="1"/>
            <a:endParaRPr lang="en-US" altLang="en-US" b="1" dirty="0" smtClean="0"/>
          </a:p>
          <a:p>
            <a:pPr eaLnBrk="1" hangingPunct="1"/>
            <a:r>
              <a:rPr lang="en-US" altLang="en-US" dirty="0" smtClean="0"/>
              <a:t>Explain that each section will have terms and definitions of basic project management terms.</a:t>
            </a:r>
          </a:p>
        </p:txBody>
      </p:sp>
      <p:sp>
        <p:nvSpPr>
          <p:cNvPr id="4" name="Slide Number Placeholder 3"/>
          <p:cNvSpPr>
            <a:spLocks noGrp="1"/>
          </p:cNvSpPr>
          <p:nvPr>
            <p:ph type="sldNum" sz="quarter" idx="10"/>
          </p:nvPr>
        </p:nvSpPr>
        <p:spPr/>
        <p:txBody>
          <a:bodyPr/>
          <a:lstStyle/>
          <a:p>
            <a:fld id="{CFB737FC-9382-F947-AADD-FA4FB4659786}" type="slidenum">
              <a:rPr lang="en-US" smtClean="0"/>
              <a:t>1</a:t>
            </a:fld>
            <a:endParaRPr lang="en-US"/>
          </a:p>
        </p:txBody>
      </p:sp>
    </p:spTree>
    <p:extLst>
      <p:ext uri="{BB962C8B-B14F-4D97-AF65-F5344CB8AC3E}">
        <p14:creationId xmlns:p14="http://schemas.microsoft.com/office/powerpoint/2010/main" val="4193175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Explain that a sponsor is a person who supports and provides funding for the project.  Someone who has a vested interest in the project.</a:t>
            </a:r>
          </a:p>
          <a:p>
            <a:pPr eaLnBrk="1" hangingPunct="1"/>
            <a:endParaRPr lang="en-US" altLang="en-US" dirty="0" smtClean="0"/>
          </a:p>
          <a:p>
            <a:pPr eaLnBrk="1" hangingPunct="1"/>
            <a:r>
              <a:rPr lang="en-US" altLang="en-US" dirty="0" smtClean="0"/>
              <a:t>Provide additional examples of sponsors and ask the group for other examples</a:t>
            </a:r>
          </a:p>
          <a:p>
            <a:pPr eaLnBrk="1" hangingPunct="1"/>
            <a:endParaRPr lang="en-US" altLang="en-US" i="1" dirty="0" smtClean="0"/>
          </a:p>
          <a:p>
            <a:pPr eaLnBrk="1" hangingPunct="1"/>
            <a:r>
              <a:rPr lang="en-US" altLang="en-US" b="1" dirty="0" smtClean="0"/>
              <a:t>PMBOK Terms and Definitions</a:t>
            </a:r>
          </a:p>
          <a:p>
            <a:pPr eaLnBrk="1" hangingPunct="1"/>
            <a:r>
              <a:rPr lang="en-US" altLang="en-US" b="1" dirty="0" smtClean="0"/>
              <a:t>Sponsor </a:t>
            </a:r>
            <a:r>
              <a:rPr lang="en-US" altLang="en-US" dirty="0" smtClean="0"/>
              <a:t>– the individual or group within or external to the performing organization that provides the financial resources, in cash or kind, for the project.</a:t>
            </a:r>
          </a:p>
        </p:txBody>
      </p:sp>
      <p:sp>
        <p:nvSpPr>
          <p:cNvPr id="4" name="Slide Number Placeholder 3"/>
          <p:cNvSpPr>
            <a:spLocks noGrp="1"/>
          </p:cNvSpPr>
          <p:nvPr>
            <p:ph type="sldNum" sz="quarter" idx="10"/>
          </p:nvPr>
        </p:nvSpPr>
        <p:spPr/>
        <p:txBody>
          <a:bodyPr/>
          <a:lstStyle/>
          <a:p>
            <a:fld id="{CFB737FC-9382-F947-AADD-FA4FB4659786}" type="slidenum">
              <a:rPr lang="en-US" smtClean="0"/>
              <a:t>15</a:t>
            </a:fld>
            <a:endParaRPr lang="en-US"/>
          </a:p>
        </p:txBody>
      </p:sp>
    </p:spTree>
    <p:extLst>
      <p:ext uri="{BB962C8B-B14F-4D97-AF65-F5344CB8AC3E}">
        <p14:creationId xmlns:p14="http://schemas.microsoft.com/office/powerpoint/2010/main" val="2824229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Explain how project teams are appointed, selected, or volunteer to work on different aspects of the project</a:t>
            </a:r>
          </a:p>
          <a:p>
            <a:pPr eaLnBrk="1" hangingPunct="1"/>
            <a:r>
              <a:rPr lang="en-US" altLang="en-US" dirty="0" smtClean="0"/>
              <a:t>It is important to assign tasks according to talents to bring strength to the project.</a:t>
            </a:r>
          </a:p>
          <a:p>
            <a:pPr eaLnBrk="1" hangingPunct="1"/>
            <a:r>
              <a:rPr lang="en-US" altLang="en-US" dirty="0" smtClean="0"/>
              <a:t>Encourage the more experience team members to provide assistance to the other members who need help. </a:t>
            </a:r>
          </a:p>
          <a:p>
            <a:pPr eaLnBrk="1" hangingPunct="1"/>
            <a:endParaRPr lang="en-US" altLang="en-US" dirty="0" smtClean="0"/>
          </a:p>
          <a:p>
            <a:pPr eaLnBrk="1" hangingPunct="1"/>
            <a:r>
              <a:rPr lang="en-US" altLang="en-US" b="1" dirty="0" smtClean="0"/>
              <a:t>PMBOK Terms and Definitions</a:t>
            </a:r>
            <a:endParaRPr lang="en-US" altLang="en-US" dirty="0" smtClean="0"/>
          </a:p>
          <a:p>
            <a:pPr eaLnBrk="1" hangingPunct="1"/>
            <a:r>
              <a:rPr lang="en-US" altLang="en-US" b="1" dirty="0" smtClean="0"/>
              <a:t>Team members </a:t>
            </a:r>
            <a:r>
              <a:rPr lang="en-US" altLang="en-US" dirty="0" smtClean="0"/>
              <a:t>– All the project team members, including the project management team, the project manager and for some projects the sponsor.</a:t>
            </a:r>
          </a:p>
        </p:txBody>
      </p:sp>
      <p:sp>
        <p:nvSpPr>
          <p:cNvPr id="4" name="Slide Number Placeholder 3"/>
          <p:cNvSpPr>
            <a:spLocks noGrp="1"/>
          </p:cNvSpPr>
          <p:nvPr>
            <p:ph type="sldNum" sz="quarter" idx="10"/>
          </p:nvPr>
        </p:nvSpPr>
        <p:spPr/>
        <p:txBody>
          <a:bodyPr/>
          <a:lstStyle/>
          <a:p>
            <a:fld id="{CFB737FC-9382-F947-AADD-FA4FB4659786}" type="slidenum">
              <a:rPr lang="en-US" smtClean="0"/>
              <a:t>17</a:t>
            </a:fld>
            <a:endParaRPr lang="en-US"/>
          </a:p>
        </p:txBody>
      </p:sp>
    </p:spTree>
    <p:extLst>
      <p:ext uri="{BB962C8B-B14F-4D97-AF65-F5344CB8AC3E}">
        <p14:creationId xmlns:p14="http://schemas.microsoft.com/office/powerpoint/2010/main" val="2572905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dirty="0" smtClean="0"/>
          </a:p>
          <a:p>
            <a:pPr eaLnBrk="1" hangingPunct="1"/>
            <a:r>
              <a:rPr lang="en-US" altLang="en-US" dirty="0" smtClean="0"/>
              <a:t>Review the team structure – sponsor, project manager, team members and stakeholder/customer.  </a:t>
            </a:r>
          </a:p>
        </p:txBody>
      </p:sp>
      <p:sp>
        <p:nvSpPr>
          <p:cNvPr id="4" name="Slide Number Placeholder 3"/>
          <p:cNvSpPr>
            <a:spLocks noGrp="1"/>
          </p:cNvSpPr>
          <p:nvPr>
            <p:ph type="sldNum" sz="quarter" idx="10"/>
          </p:nvPr>
        </p:nvSpPr>
        <p:spPr/>
        <p:txBody>
          <a:bodyPr/>
          <a:lstStyle/>
          <a:p>
            <a:fld id="{CFB737FC-9382-F947-AADD-FA4FB4659786}" type="slidenum">
              <a:rPr lang="en-US" smtClean="0"/>
              <a:t>18</a:t>
            </a:fld>
            <a:endParaRPr lang="en-US"/>
          </a:p>
        </p:txBody>
      </p:sp>
    </p:spTree>
    <p:extLst>
      <p:ext uri="{BB962C8B-B14F-4D97-AF65-F5344CB8AC3E}">
        <p14:creationId xmlns:p14="http://schemas.microsoft.com/office/powerpoint/2010/main" val="1871271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b="1" dirty="0" smtClean="0"/>
              <a:t>Instructor’s Notes</a:t>
            </a:r>
          </a:p>
          <a:p>
            <a:pPr eaLnBrk="1" hangingPunct="1">
              <a:lnSpc>
                <a:spcPct val="90000"/>
              </a:lnSpc>
            </a:pPr>
            <a:endParaRPr lang="en-US" altLang="en-US" b="1" dirty="0" smtClean="0"/>
          </a:p>
          <a:p>
            <a:pPr eaLnBrk="1" hangingPunct="1">
              <a:lnSpc>
                <a:spcPct val="90000"/>
              </a:lnSpc>
            </a:pPr>
            <a:r>
              <a:rPr lang="en-US" altLang="en-US" dirty="0" smtClean="0"/>
              <a:t>Exercise – Explain why the team directory helps the project manager and the team.</a:t>
            </a:r>
          </a:p>
          <a:p>
            <a:pPr eaLnBrk="1" hangingPunct="1">
              <a:lnSpc>
                <a:spcPct val="90000"/>
              </a:lnSpc>
            </a:pPr>
            <a:endParaRPr lang="en-US" altLang="en-US" dirty="0" smtClean="0"/>
          </a:p>
          <a:p>
            <a:pPr eaLnBrk="1" hangingPunct="1">
              <a:lnSpc>
                <a:spcPct val="90000"/>
              </a:lnSpc>
            </a:pPr>
            <a:r>
              <a:rPr lang="en-US" altLang="en-US" dirty="0" smtClean="0"/>
              <a:t>The team directory template</a:t>
            </a:r>
            <a:r>
              <a:rPr lang="en-US" altLang="en-US" baseline="0" dirty="0" smtClean="0"/>
              <a:t> is an example and can be modified to fit team needs.  It</a:t>
            </a:r>
            <a:r>
              <a:rPr lang="en-US" altLang="en-US" dirty="0" smtClean="0"/>
              <a:t> is designed for team members but could be a directory for suppliers, vendors or customers.  </a:t>
            </a:r>
          </a:p>
          <a:p>
            <a:pPr eaLnBrk="1" hangingPunct="1">
              <a:lnSpc>
                <a:spcPct val="90000"/>
              </a:lnSpc>
            </a:pPr>
            <a:r>
              <a:rPr lang="en-US" altLang="en-US" dirty="0" smtClean="0"/>
              <a:t>Explain the components of the template, which includes all team members, work phone, home phone, cell phone, email address and other important information.</a:t>
            </a:r>
          </a:p>
        </p:txBody>
      </p:sp>
      <p:sp>
        <p:nvSpPr>
          <p:cNvPr id="4" name="Slide Number Placeholder 3"/>
          <p:cNvSpPr>
            <a:spLocks noGrp="1"/>
          </p:cNvSpPr>
          <p:nvPr>
            <p:ph type="sldNum" sz="quarter" idx="10"/>
          </p:nvPr>
        </p:nvSpPr>
        <p:spPr/>
        <p:txBody>
          <a:bodyPr/>
          <a:lstStyle/>
          <a:p>
            <a:fld id="{CFB737FC-9382-F947-AADD-FA4FB4659786}" type="slidenum">
              <a:rPr lang="en-US" smtClean="0"/>
              <a:t>19</a:t>
            </a:fld>
            <a:endParaRPr lang="en-US"/>
          </a:p>
        </p:txBody>
      </p:sp>
    </p:spTree>
    <p:extLst>
      <p:ext uri="{BB962C8B-B14F-4D97-AF65-F5344CB8AC3E}">
        <p14:creationId xmlns:p14="http://schemas.microsoft.com/office/powerpoint/2010/main" val="68496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dirty="0" smtClean="0"/>
          </a:p>
          <a:p>
            <a:pPr eaLnBrk="1" hangingPunct="1"/>
            <a:r>
              <a:rPr lang="en-US" altLang="en-US" dirty="0" smtClean="0"/>
              <a:t>Exercise with team to discuss team and customer conflicts.</a:t>
            </a:r>
          </a:p>
          <a:p>
            <a:pPr eaLnBrk="1" hangingPunct="1"/>
            <a:endParaRPr lang="en-US" altLang="en-US" dirty="0" smtClean="0"/>
          </a:p>
          <a:p>
            <a:pPr eaLnBrk="1" hangingPunct="1"/>
            <a:r>
              <a:rPr lang="en-US" altLang="en-US" dirty="0" smtClean="0"/>
              <a:t>Divide into teams and discuss possible solutions.</a:t>
            </a:r>
          </a:p>
          <a:p>
            <a:pPr eaLnBrk="1" hangingPunct="1"/>
            <a:endParaRPr lang="en-US" altLang="en-US" dirty="0" smtClean="0"/>
          </a:p>
          <a:p>
            <a:pPr eaLnBrk="1" hangingPunct="1"/>
            <a:r>
              <a:rPr lang="en-US" altLang="en-US" dirty="0" smtClean="0"/>
              <a:t>Review team conflict:</a:t>
            </a:r>
          </a:p>
          <a:p>
            <a:pPr eaLnBrk="1" hangingPunct="1">
              <a:buFontTx/>
              <a:buChar char="•"/>
            </a:pPr>
            <a:r>
              <a:rPr lang="en-US" altLang="en-US" dirty="0" smtClean="0"/>
              <a:t>  Why if team members are not completing the tasks</a:t>
            </a:r>
          </a:p>
          <a:p>
            <a:pPr eaLnBrk="1" hangingPunct="1">
              <a:buFontTx/>
              <a:buChar char="•"/>
            </a:pPr>
            <a:r>
              <a:rPr lang="en-US" altLang="en-US" dirty="0" smtClean="0"/>
              <a:t>  Team members are late with their tasks</a:t>
            </a:r>
          </a:p>
          <a:p>
            <a:pPr eaLnBrk="1" hangingPunct="1">
              <a:buFontTx/>
              <a:buChar char="•"/>
            </a:pPr>
            <a:r>
              <a:rPr lang="en-US" altLang="en-US" dirty="0" smtClean="0"/>
              <a:t>  Team members are unmotivated to complete tasks</a:t>
            </a:r>
          </a:p>
          <a:p>
            <a:pPr eaLnBrk="1" hangingPunct="1"/>
            <a:endParaRPr lang="en-US" altLang="en-US" dirty="0" smtClean="0"/>
          </a:p>
          <a:p>
            <a:pPr eaLnBrk="1" hangingPunct="1"/>
            <a:r>
              <a:rPr lang="en-US" altLang="en-US" dirty="0" smtClean="0"/>
              <a:t>Review Customer Conflict:</a:t>
            </a:r>
          </a:p>
          <a:p>
            <a:pPr eaLnBrk="1" hangingPunct="1">
              <a:buFontTx/>
              <a:buChar char="•"/>
            </a:pPr>
            <a:r>
              <a:rPr lang="en-US" altLang="en-US" dirty="0" smtClean="0"/>
              <a:t>  The requirements are not clear from the customer</a:t>
            </a:r>
          </a:p>
          <a:p>
            <a:pPr eaLnBrk="1" hangingPunct="1">
              <a:buFontTx/>
              <a:buChar char="•"/>
            </a:pPr>
            <a:r>
              <a:rPr lang="en-US" altLang="en-US" dirty="0" smtClean="0"/>
              <a:t>  The customer delays making important decisions on critical issues</a:t>
            </a:r>
          </a:p>
          <a:p>
            <a:pPr eaLnBrk="1" hangingPunct="1">
              <a:buFontTx/>
              <a:buChar char="•"/>
            </a:pPr>
            <a:r>
              <a:rPr lang="en-US" altLang="en-US" dirty="0" smtClean="0"/>
              <a:t>  Decide who will deliver the news to the customer if it is not favorable</a:t>
            </a:r>
          </a:p>
        </p:txBody>
      </p:sp>
      <p:sp>
        <p:nvSpPr>
          <p:cNvPr id="4" name="Slide Number Placeholder 3"/>
          <p:cNvSpPr>
            <a:spLocks noGrp="1"/>
          </p:cNvSpPr>
          <p:nvPr>
            <p:ph type="sldNum" sz="quarter" idx="10"/>
          </p:nvPr>
        </p:nvSpPr>
        <p:spPr/>
        <p:txBody>
          <a:bodyPr/>
          <a:lstStyle/>
          <a:p>
            <a:fld id="{CFB737FC-9382-F947-AADD-FA4FB4659786}" type="slidenum">
              <a:rPr lang="en-US" smtClean="0"/>
              <a:t>20</a:t>
            </a:fld>
            <a:endParaRPr lang="en-US"/>
          </a:p>
        </p:txBody>
      </p:sp>
    </p:spTree>
    <p:extLst>
      <p:ext uri="{BB962C8B-B14F-4D97-AF65-F5344CB8AC3E}">
        <p14:creationId xmlns:p14="http://schemas.microsoft.com/office/powerpoint/2010/main" val="1695816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 Notes</a:t>
            </a:r>
          </a:p>
          <a:p>
            <a:pPr eaLnBrk="1" hangingPunct="1"/>
            <a:endParaRPr lang="en-US" altLang="en-US" b="1" dirty="0" smtClean="0"/>
          </a:p>
          <a:p>
            <a:pPr eaLnBrk="1" hangingPunct="1"/>
            <a:r>
              <a:rPr lang="en-US" altLang="en-US" dirty="0" smtClean="0"/>
              <a:t>Discuss rules and standards with the</a:t>
            </a:r>
            <a:r>
              <a:rPr lang="en-US" altLang="en-US" baseline="0" dirty="0" smtClean="0"/>
              <a:t> team</a:t>
            </a:r>
            <a:r>
              <a:rPr lang="en-US" altLang="en-US" dirty="0" smtClean="0"/>
              <a:t>.  These are some suggestions and the team may think of other rules that could apply.</a:t>
            </a:r>
          </a:p>
          <a:p>
            <a:pPr eaLnBrk="1" hangingPunct="1"/>
            <a:endParaRPr lang="en-US" altLang="en-US" dirty="0" smtClean="0"/>
          </a:p>
          <a:p>
            <a:pPr eaLnBrk="1" hangingPunct="1"/>
            <a:r>
              <a:rPr lang="en-US" altLang="en-US" dirty="0" smtClean="0"/>
              <a:t>Review with the team.</a:t>
            </a:r>
          </a:p>
        </p:txBody>
      </p:sp>
      <p:sp>
        <p:nvSpPr>
          <p:cNvPr id="4" name="Slide Number Placeholder 3"/>
          <p:cNvSpPr>
            <a:spLocks noGrp="1"/>
          </p:cNvSpPr>
          <p:nvPr>
            <p:ph type="sldNum" sz="quarter" idx="10"/>
          </p:nvPr>
        </p:nvSpPr>
        <p:spPr/>
        <p:txBody>
          <a:bodyPr/>
          <a:lstStyle/>
          <a:p>
            <a:fld id="{CFB737FC-9382-F947-AADD-FA4FB4659786}" type="slidenum">
              <a:rPr lang="en-US" smtClean="0"/>
              <a:t>21</a:t>
            </a:fld>
            <a:endParaRPr lang="en-US"/>
          </a:p>
        </p:txBody>
      </p:sp>
    </p:spTree>
    <p:extLst>
      <p:ext uri="{BB962C8B-B14F-4D97-AF65-F5344CB8AC3E}">
        <p14:creationId xmlns:p14="http://schemas.microsoft.com/office/powerpoint/2010/main" val="46626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93" indent="-174993"/>
            <a:r>
              <a:rPr lang="en-US" altLang="en-US" b="1" dirty="0" smtClean="0"/>
              <a:t>Instructor’s Notes</a:t>
            </a:r>
          </a:p>
          <a:p>
            <a:pPr marL="174993" indent="-174993"/>
            <a:endParaRPr lang="en-US" altLang="en-US" b="1" dirty="0" smtClean="0"/>
          </a:p>
          <a:p>
            <a:pPr marL="174993" indent="-174993"/>
            <a:r>
              <a:rPr lang="en-US" altLang="en-US" dirty="0" smtClean="0"/>
              <a:t>Explain that the project manager needs to:</a:t>
            </a:r>
          </a:p>
          <a:p>
            <a:pPr marL="174993" indent="-174993">
              <a:buFontTx/>
              <a:buChar char="•"/>
            </a:pPr>
            <a:r>
              <a:rPr lang="en-US" altLang="en-US" dirty="0" smtClean="0"/>
              <a:t>Clarify with or mentor team members to ensure that they clearly understand their assignments; </a:t>
            </a:r>
          </a:p>
          <a:p>
            <a:pPr marL="174993" indent="-174993">
              <a:buFontTx/>
              <a:buChar char="•"/>
            </a:pPr>
            <a:r>
              <a:rPr lang="en-US" altLang="en-US" dirty="0" smtClean="0"/>
              <a:t>Make sure that team members understand the importance of their tasks and that other tasks are dependent on this task being completed first; </a:t>
            </a:r>
          </a:p>
          <a:p>
            <a:pPr marL="174993" indent="-174993">
              <a:buFontTx/>
              <a:buChar char="•"/>
            </a:pPr>
            <a:r>
              <a:rPr lang="en-US" altLang="en-US" dirty="0" smtClean="0"/>
              <a:t>Provide positive feedback and show appreciation</a:t>
            </a:r>
          </a:p>
        </p:txBody>
      </p:sp>
      <p:sp>
        <p:nvSpPr>
          <p:cNvPr id="4" name="Slide Number Placeholder 3"/>
          <p:cNvSpPr>
            <a:spLocks noGrp="1"/>
          </p:cNvSpPr>
          <p:nvPr>
            <p:ph type="sldNum" sz="quarter" idx="10"/>
          </p:nvPr>
        </p:nvSpPr>
        <p:spPr/>
        <p:txBody>
          <a:bodyPr/>
          <a:lstStyle/>
          <a:p>
            <a:fld id="{CFB737FC-9382-F947-AADD-FA4FB4659786}" type="slidenum">
              <a:rPr lang="en-US" smtClean="0"/>
              <a:t>22</a:t>
            </a:fld>
            <a:endParaRPr lang="en-US"/>
          </a:p>
        </p:txBody>
      </p:sp>
    </p:spTree>
    <p:extLst>
      <p:ext uri="{BB962C8B-B14F-4D97-AF65-F5344CB8AC3E}">
        <p14:creationId xmlns:p14="http://schemas.microsoft.com/office/powerpoint/2010/main" val="2341694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dirty="0" smtClean="0"/>
          </a:p>
          <a:p>
            <a:pPr eaLnBrk="1" hangingPunct="1"/>
            <a:r>
              <a:rPr lang="en-US" altLang="en-US" dirty="0" smtClean="0"/>
              <a:t>Obtain feedback during the meeting and status reports</a:t>
            </a:r>
          </a:p>
          <a:p>
            <a:pPr eaLnBrk="1" hangingPunct="1"/>
            <a:r>
              <a:rPr lang="en-US" altLang="en-US" dirty="0" smtClean="0"/>
              <a:t>Stress to the team and customer how critical it is to communicate any issues during the status meetings, or at least to the project manager. Follow</a:t>
            </a:r>
            <a:r>
              <a:rPr lang="en-US" altLang="en-US" baseline="0" dirty="0" smtClean="0"/>
              <a:t> </a:t>
            </a:r>
            <a:r>
              <a:rPr lang="en-US" altLang="en-US" dirty="0" smtClean="0"/>
              <a:t>up by email or phone.</a:t>
            </a:r>
          </a:p>
          <a:p>
            <a:pPr eaLnBrk="1" hangingPunct="1"/>
            <a:r>
              <a:rPr lang="en-US" altLang="en-US" dirty="0" smtClean="0"/>
              <a:t>The project manager or sponsor should communicate any delays or issues to the customer.  Provide an explanation with the updated information.  Document findings on project templates.</a:t>
            </a:r>
          </a:p>
        </p:txBody>
      </p:sp>
      <p:sp>
        <p:nvSpPr>
          <p:cNvPr id="4" name="Slide Number Placeholder 3"/>
          <p:cNvSpPr>
            <a:spLocks noGrp="1"/>
          </p:cNvSpPr>
          <p:nvPr>
            <p:ph type="sldNum" sz="quarter" idx="10"/>
          </p:nvPr>
        </p:nvSpPr>
        <p:spPr/>
        <p:txBody>
          <a:bodyPr/>
          <a:lstStyle/>
          <a:p>
            <a:fld id="{CFB737FC-9382-F947-AADD-FA4FB4659786}" type="slidenum">
              <a:rPr lang="en-US" smtClean="0"/>
              <a:t>23</a:t>
            </a:fld>
            <a:endParaRPr lang="en-US"/>
          </a:p>
        </p:txBody>
      </p:sp>
    </p:spTree>
    <p:extLst>
      <p:ext uri="{BB962C8B-B14F-4D97-AF65-F5344CB8AC3E}">
        <p14:creationId xmlns:p14="http://schemas.microsoft.com/office/powerpoint/2010/main" val="391292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83" indent="-231183">
              <a:lnSpc>
                <a:spcPct val="90000"/>
              </a:lnSpc>
            </a:pPr>
            <a:r>
              <a:rPr lang="en-US" altLang="en-US" b="1" dirty="0" smtClean="0"/>
              <a:t>Instructor’s Notes</a:t>
            </a:r>
          </a:p>
          <a:p>
            <a:pPr marL="231183" indent="-231183">
              <a:lnSpc>
                <a:spcPct val="90000"/>
              </a:lnSpc>
            </a:pPr>
            <a:endParaRPr lang="en-US" altLang="en-US" b="1" dirty="0" smtClean="0"/>
          </a:p>
          <a:p>
            <a:pPr marL="231183" indent="-231183">
              <a:lnSpc>
                <a:spcPct val="90000"/>
              </a:lnSpc>
            </a:pPr>
            <a:r>
              <a:rPr lang="en-US" altLang="en-US" dirty="0" smtClean="0"/>
              <a:t>Explain the Initiating Process.</a:t>
            </a:r>
          </a:p>
        </p:txBody>
      </p:sp>
      <p:sp>
        <p:nvSpPr>
          <p:cNvPr id="4" name="Slide Number Placeholder 3"/>
          <p:cNvSpPr>
            <a:spLocks noGrp="1"/>
          </p:cNvSpPr>
          <p:nvPr>
            <p:ph type="sldNum" sz="quarter" idx="10"/>
          </p:nvPr>
        </p:nvSpPr>
        <p:spPr/>
        <p:txBody>
          <a:bodyPr/>
          <a:lstStyle/>
          <a:p>
            <a:fld id="{CFB737FC-9382-F947-AADD-FA4FB4659786}" type="slidenum">
              <a:rPr lang="en-US" smtClean="0"/>
              <a:t>26</a:t>
            </a:fld>
            <a:endParaRPr lang="en-US"/>
          </a:p>
        </p:txBody>
      </p:sp>
    </p:spTree>
    <p:extLst>
      <p:ext uri="{BB962C8B-B14F-4D97-AF65-F5344CB8AC3E}">
        <p14:creationId xmlns:p14="http://schemas.microsoft.com/office/powerpoint/2010/main" val="2028428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smtClean="0"/>
              <a:t>Instructor’s Notes</a:t>
            </a:r>
          </a:p>
          <a:p>
            <a:pPr eaLnBrk="1" hangingPunct="1">
              <a:defRPr/>
            </a:pPr>
            <a:r>
              <a:rPr lang="en-US" dirty="0" smtClean="0"/>
              <a:t> </a:t>
            </a:r>
          </a:p>
          <a:p>
            <a:pPr>
              <a:defRPr/>
            </a:pPr>
            <a:r>
              <a:rPr lang="en-US" dirty="0" smtClean="0"/>
              <a:t>Explain and discuss:</a:t>
            </a:r>
          </a:p>
          <a:p>
            <a:pPr marL="231183" indent="-231183">
              <a:buFont typeface="Arial" pitchFamily="34" charset="0"/>
              <a:buChar char="•"/>
              <a:defRPr/>
            </a:pPr>
            <a:r>
              <a:rPr lang="en-US" b="1" dirty="0" smtClean="0"/>
              <a:t>Why</a:t>
            </a:r>
            <a:r>
              <a:rPr lang="en-US" dirty="0" smtClean="0"/>
              <a:t> is the project being initiated? (The project stakeholders should discuss and agree upon the answer for this question.)</a:t>
            </a:r>
          </a:p>
          <a:p>
            <a:pPr marL="231183" indent="-231183">
              <a:buFont typeface="Arial" pitchFamily="34" charset="0"/>
              <a:buChar char="•"/>
              <a:defRPr/>
            </a:pPr>
            <a:r>
              <a:rPr lang="en-US" b="1" dirty="0" smtClean="0"/>
              <a:t>Who</a:t>
            </a:r>
            <a:r>
              <a:rPr lang="en-US" dirty="0" smtClean="0"/>
              <a:t> is this work being done for? Who is the project sponsor and who are the project stakeholders that might use the final product, service, or results?  </a:t>
            </a:r>
          </a:p>
          <a:p>
            <a:pPr marL="231183" indent="-231183">
              <a:buFont typeface="Arial" pitchFamily="34" charset="0"/>
              <a:buChar char="•"/>
              <a:defRPr/>
            </a:pPr>
            <a:r>
              <a:rPr lang="en-US" b="1" dirty="0" smtClean="0"/>
              <a:t>What </a:t>
            </a:r>
            <a:r>
              <a:rPr lang="en-US" dirty="0" smtClean="0"/>
              <a:t>are we going to deliver? What work do we need to complete; what  resources and funds do we need to produce these deliverables?</a:t>
            </a:r>
          </a:p>
          <a:p>
            <a:pPr marL="231183" indent="-231183">
              <a:buFont typeface="Arial" pitchFamily="34" charset="0"/>
              <a:buChar char="•"/>
              <a:defRPr/>
            </a:pPr>
            <a:r>
              <a:rPr lang="en-US" b="1" dirty="0" smtClean="0"/>
              <a:t>When</a:t>
            </a:r>
            <a:r>
              <a:rPr lang="en-US" dirty="0" smtClean="0"/>
              <a:t> will we produce these deliverables? When will the stakeholders review them? When will the project sponsor approve and accept the final project outcome?</a:t>
            </a:r>
          </a:p>
          <a:p>
            <a:pPr marL="231183" indent="-231183">
              <a:buFont typeface="Arial" pitchFamily="34" charset="0"/>
              <a:buChar char="•"/>
              <a:defRPr/>
            </a:pPr>
            <a:r>
              <a:rPr lang="en-US" b="1" dirty="0" smtClean="0"/>
              <a:t>Where </a:t>
            </a:r>
            <a:r>
              <a:rPr lang="en-US" dirty="0" smtClean="0"/>
              <a:t>will the deliverables be used? </a:t>
            </a:r>
          </a:p>
          <a:p>
            <a:pPr marL="231183" indent="-231183">
              <a:buFont typeface="Arial" pitchFamily="34" charset="0"/>
              <a:buChar char="•"/>
              <a:defRPr/>
            </a:pPr>
            <a:r>
              <a:rPr lang="en-US" b="1" dirty="0" smtClean="0"/>
              <a:t>How</a:t>
            </a:r>
            <a:r>
              <a:rPr lang="en-US" dirty="0" smtClean="0"/>
              <a:t> are we going to achieve the project’s goal and objectives? How will success be measured?</a:t>
            </a:r>
          </a:p>
          <a:p>
            <a:pPr eaLnBrk="1" hangingPunct="1">
              <a:defRPr/>
            </a:pPr>
            <a:endParaRPr lang="en-US" dirty="0" smtClean="0"/>
          </a:p>
          <a:p>
            <a:pPr eaLnBrk="1" hangingPunct="1">
              <a:defRPr/>
            </a:pPr>
            <a:r>
              <a:rPr lang="en-US" dirty="0" smtClean="0"/>
              <a:t>If time permits, consider discussing the similarities and differences between a two different types of projects, such</a:t>
            </a:r>
            <a:r>
              <a:rPr lang="en-US" baseline="0" dirty="0" smtClean="0"/>
              <a:t> as</a:t>
            </a:r>
            <a:r>
              <a:rPr lang="en-US" dirty="0" smtClean="0"/>
              <a:t> creating a new webpage and a Halloween party or youth dance.  </a:t>
            </a:r>
          </a:p>
        </p:txBody>
      </p:sp>
      <p:sp>
        <p:nvSpPr>
          <p:cNvPr id="4" name="Slide Number Placeholder 3"/>
          <p:cNvSpPr>
            <a:spLocks noGrp="1"/>
          </p:cNvSpPr>
          <p:nvPr>
            <p:ph type="sldNum" sz="quarter" idx="10"/>
          </p:nvPr>
        </p:nvSpPr>
        <p:spPr/>
        <p:txBody>
          <a:bodyPr/>
          <a:lstStyle/>
          <a:p>
            <a:fld id="{CFB737FC-9382-F947-AADD-FA4FB4659786}" type="slidenum">
              <a:rPr lang="en-US" smtClean="0"/>
              <a:t>27</a:t>
            </a:fld>
            <a:endParaRPr lang="en-US"/>
          </a:p>
        </p:txBody>
      </p:sp>
    </p:spTree>
    <p:extLst>
      <p:ext uri="{BB962C8B-B14F-4D97-AF65-F5344CB8AC3E}">
        <p14:creationId xmlns:p14="http://schemas.microsoft.com/office/powerpoint/2010/main" val="300689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83" indent="-231183">
              <a:lnSpc>
                <a:spcPct val="80000"/>
              </a:lnSpc>
            </a:pPr>
            <a:r>
              <a:rPr lang="en-US" altLang="en-US" b="1" dirty="0" smtClean="0"/>
              <a:t>Instructor’s notes</a:t>
            </a:r>
          </a:p>
          <a:p>
            <a:pPr marL="231183" indent="-231183">
              <a:lnSpc>
                <a:spcPct val="80000"/>
              </a:lnSpc>
            </a:pPr>
            <a:endParaRPr lang="en-US" altLang="en-US" sz="1000" b="1" dirty="0" smtClean="0"/>
          </a:p>
          <a:p>
            <a:pPr marL="231183" indent="-231183">
              <a:lnSpc>
                <a:spcPct val="80000"/>
              </a:lnSpc>
            </a:pPr>
            <a:r>
              <a:rPr lang="en-US" altLang="en-US" sz="1200" dirty="0" smtClean="0"/>
              <a:t>Discuss the questions with the class and provide further explanation</a:t>
            </a:r>
          </a:p>
          <a:p>
            <a:pPr marL="231183" indent="-231183">
              <a:lnSpc>
                <a:spcPct val="80000"/>
              </a:lnSpc>
            </a:pPr>
            <a:endParaRPr lang="en-US" altLang="en-US" sz="1200" dirty="0" smtClean="0"/>
          </a:p>
          <a:p>
            <a:pPr marL="231183" indent="-231183">
              <a:lnSpc>
                <a:spcPct val="80000"/>
              </a:lnSpc>
              <a:buFontTx/>
              <a:buChar char="•"/>
            </a:pPr>
            <a:r>
              <a:rPr lang="en-US" altLang="en-US" sz="1200" dirty="0" smtClean="0"/>
              <a:t>Identify risks early in the planning phase and conduct a session with the team to discover any risks for the project.  Document and develop a list of risks.  Explain what could happen to the outcome of the project if risks are not identified early in the project.  Unidentified risks could cause schedule delays, added costs for redesign and/or the project may not be able to be completed due to resources, equipment, or materials available.</a:t>
            </a:r>
          </a:p>
          <a:p>
            <a:pPr marL="231183" indent="-231183">
              <a:lnSpc>
                <a:spcPct val="80000"/>
              </a:lnSpc>
              <a:buFontTx/>
              <a:buChar char="•"/>
            </a:pPr>
            <a:r>
              <a:rPr lang="en-US" altLang="en-US" sz="1200" dirty="0" smtClean="0"/>
              <a:t>The project manager should assign tasks based on experience and availability to complete tasks on time. </a:t>
            </a:r>
          </a:p>
          <a:p>
            <a:pPr marL="231183" indent="-231183">
              <a:lnSpc>
                <a:spcPct val="80000"/>
              </a:lnSpc>
              <a:buFontTx/>
              <a:buChar char="•"/>
            </a:pPr>
            <a:r>
              <a:rPr lang="en-US" altLang="en-US" sz="1200" dirty="0" smtClean="0"/>
              <a:t>Explain that some projects will take too long to develop or that the funds are unavailable for the project at this time.  It is easier to estimate a project with a shorter timeframe.</a:t>
            </a:r>
            <a:endParaRPr lang="en-US" altLang="en-US" sz="1200" i="1" dirty="0" smtClean="0"/>
          </a:p>
          <a:p>
            <a:pPr marL="231183" indent="-231183">
              <a:lnSpc>
                <a:spcPct val="80000"/>
              </a:lnSpc>
            </a:pPr>
            <a:endParaRPr lang="en-US" altLang="en-US" sz="1200" b="1" dirty="0" smtClean="0"/>
          </a:p>
          <a:p>
            <a:pPr marL="231183" indent="-231183">
              <a:lnSpc>
                <a:spcPct val="80000"/>
              </a:lnSpc>
              <a:buFontTx/>
              <a:buChar char="•"/>
            </a:pPr>
            <a:endParaRPr lang="en-US" altLang="en-US" sz="1200" dirty="0" smtClean="0"/>
          </a:p>
          <a:p>
            <a:pPr marL="231183" indent="-231183">
              <a:lnSpc>
                <a:spcPct val="80000"/>
              </a:lnSpc>
            </a:pPr>
            <a:r>
              <a:rPr lang="en-US" altLang="en-US" sz="1200" b="1" dirty="0" smtClean="0"/>
              <a:t>PMBOK Terms and Definitions</a:t>
            </a:r>
          </a:p>
          <a:p>
            <a:pPr marL="231183" indent="-231183">
              <a:lnSpc>
                <a:spcPct val="80000"/>
              </a:lnSpc>
            </a:pPr>
            <a:r>
              <a:rPr lang="en-US" altLang="en-US" sz="1200" b="1" dirty="0" smtClean="0"/>
              <a:t>Project Management </a:t>
            </a:r>
            <a:r>
              <a:rPr lang="en-US" altLang="en-US" sz="1200" dirty="0" smtClean="0"/>
              <a:t>– The application of knowledge, skills, tools and techniques to project activities to meet the project requirements.</a:t>
            </a:r>
          </a:p>
          <a:p>
            <a:pPr marL="231183" indent="-231183">
              <a:lnSpc>
                <a:spcPct val="80000"/>
              </a:lnSpc>
            </a:pPr>
            <a:r>
              <a:rPr lang="en-US" altLang="en-US" sz="1200" b="1" dirty="0" smtClean="0"/>
              <a:t>Project Activities </a:t>
            </a:r>
            <a:r>
              <a:rPr lang="en-US" altLang="en-US" sz="1200" dirty="0" smtClean="0"/>
              <a:t>(also referred to as tasks) – A component of work performed during the course of the project.</a:t>
            </a:r>
          </a:p>
          <a:p>
            <a:pPr marL="231183" indent="-231183">
              <a:lnSpc>
                <a:spcPct val="80000"/>
              </a:lnSpc>
            </a:pPr>
            <a:r>
              <a:rPr lang="en-US" altLang="en-US" sz="1200" b="1" dirty="0" smtClean="0"/>
              <a:t>Project Requirement </a:t>
            </a:r>
            <a:r>
              <a:rPr lang="en-US" altLang="en-US" sz="1200" dirty="0" smtClean="0"/>
              <a:t>– A condition or capability that must be met or possessed by a system, product, service, result or component to satisfy a contract, standard, specification or other formally imposed documents.  Requirements include the quantified and documented needs, wants and expectations of the sponsor, customer and other stakeholders.</a:t>
            </a:r>
          </a:p>
        </p:txBody>
      </p:sp>
      <p:sp>
        <p:nvSpPr>
          <p:cNvPr id="4" name="Slide Number Placeholder 3"/>
          <p:cNvSpPr>
            <a:spLocks noGrp="1"/>
          </p:cNvSpPr>
          <p:nvPr>
            <p:ph type="sldNum" sz="quarter" idx="10"/>
          </p:nvPr>
        </p:nvSpPr>
        <p:spPr/>
        <p:txBody>
          <a:bodyPr/>
          <a:lstStyle/>
          <a:p>
            <a:fld id="{CFB737FC-9382-F947-AADD-FA4FB4659786}" type="slidenum">
              <a:rPr lang="en-US" smtClean="0"/>
              <a:t>3</a:t>
            </a:fld>
            <a:endParaRPr lang="en-US"/>
          </a:p>
        </p:txBody>
      </p:sp>
    </p:spTree>
    <p:extLst>
      <p:ext uri="{BB962C8B-B14F-4D97-AF65-F5344CB8AC3E}">
        <p14:creationId xmlns:p14="http://schemas.microsoft.com/office/powerpoint/2010/main" val="183270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83" indent="-231183">
              <a:lnSpc>
                <a:spcPct val="80000"/>
              </a:lnSpc>
              <a:defRPr/>
            </a:pPr>
            <a:r>
              <a:rPr lang="en-US" b="1" dirty="0" smtClean="0"/>
              <a:t>Instructor Notes</a:t>
            </a:r>
          </a:p>
          <a:p>
            <a:pPr marL="231183" indent="-231183">
              <a:lnSpc>
                <a:spcPct val="80000"/>
              </a:lnSpc>
              <a:defRPr/>
            </a:pPr>
            <a:endParaRPr lang="en-US" b="1" dirty="0" smtClean="0"/>
          </a:p>
          <a:p>
            <a:pPr eaLnBrk="1" hangingPunct="1">
              <a:defRPr/>
            </a:pPr>
            <a:r>
              <a:rPr lang="en-US" b="1" dirty="0" smtClean="0"/>
              <a:t>Exercise 2 – </a:t>
            </a:r>
            <a:r>
              <a:rPr lang="en-US" dirty="0" smtClean="0"/>
              <a:t>This exercise can be found on</a:t>
            </a:r>
            <a:r>
              <a:rPr lang="en-US" baseline="0" dirty="0" smtClean="0"/>
              <a:t> page 15 of</a:t>
            </a:r>
            <a:r>
              <a:rPr lang="en-US" dirty="0" smtClean="0"/>
              <a:t> the </a:t>
            </a:r>
            <a:r>
              <a:rPr lang="en-US" i="1" dirty="0" smtClean="0"/>
              <a:t>Project Management Skills for Life </a:t>
            </a:r>
            <a:r>
              <a:rPr lang="en-US" dirty="0" smtClean="0"/>
              <a:t>document.  Think about a project you are about to work on or may have previously completed. How would you respond to the Why, Who, What, When, Where and How questions.  This can be a group or individual exercise. Allow 10 minutes to complete.</a:t>
            </a:r>
          </a:p>
          <a:p>
            <a:pPr eaLnBrk="1" hangingPunct="1">
              <a:defRPr/>
            </a:pPr>
            <a:endParaRPr lang="en-US" b="1" dirty="0" smtClean="0"/>
          </a:p>
          <a:p>
            <a:pPr marL="231183" indent="-231183">
              <a:lnSpc>
                <a:spcPct val="80000"/>
              </a:lnSpc>
              <a:defRPr/>
            </a:pPr>
            <a:r>
              <a:rPr lang="en-US" b="1" dirty="0" smtClean="0"/>
              <a:t>Objective:</a:t>
            </a:r>
            <a:r>
              <a:rPr lang="en-US" dirty="0" smtClean="0"/>
              <a:t>  Individuals respond to the Why, Who, What, When, Where and How questions.</a:t>
            </a:r>
          </a:p>
          <a:p>
            <a:pPr marL="231183" indent="-231183">
              <a:lnSpc>
                <a:spcPct val="80000"/>
              </a:lnSpc>
              <a:defRPr/>
            </a:pPr>
            <a:endParaRPr lang="en-US" dirty="0" smtClean="0"/>
          </a:p>
          <a:p>
            <a:pPr marL="231183" indent="-231183">
              <a:lnSpc>
                <a:spcPct val="80000"/>
              </a:lnSpc>
              <a:defRPr/>
            </a:pPr>
            <a:r>
              <a:rPr lang="en-US" dirty="0" smtClean="0"/>
              <a:t>As a group activity</a:t>
            </a:r>
          </a:p>
          <a:p>
            <a:pPr marL="231183" indent="-231183">
              <a:lnSpc>
                <a:spcPct val="80000"/>
              </a:lnSpc>
              <a:buFont typeface="Arial" pitchFamily="34" charset="0"/>
              <a:buChar char="•"/>
              <a:defRPr/>
            </a:pPr>
            <a:r>
              <a:rPr lang="en-US" dirty="0" smtClean="0"/>
              <a:t>Divide into teams</a:t>
            </a:r>
          </a:p>
          <a:p>
            <a:pPr marL="231183" indent="-231183">
              <a:lnSpc>
                <a:spcPct val="80000"/>
              </a:lnSpc>
              <a:buFont typeface="Arial" pitchFamily="34" charset="0"/>
              <a:buChar char="•"/>
              <a:defRPr/>
            </a:pPr>
            <a:r>
              <a:rPr lang="en-US" dirty="0" smtClean="0"/>
              <a:t>Appoint someone to document points</a:t>
            </a:r>
          </a:p>
          <a:p>
            <a:pPr marL="231183" indent="-231183">
              <a:lnSpc>
                <a:spcPct val="80000"/>
              </a:lnSpc>
              <a:buFont typeface="Arial" pitchFamily="34" charset="0"/>
              <a:buChar char="•"/>
              <a:defRPr/>
            </a:pPr>
            <a:r>
              <a:rPr lang="en-US" dirty="0" smtClean="0"/>
              <a:t>Identify the What – When – Who – Why – Where – How</a:t>
            </a:r>
          </a:p>
          <a:p>
            <a:pPr marL="231183" indent="-231183">
              <a:lnSpc>
                <a:spcPct val="80000"/>
              </a:lnSpc>
              <a:buFont typeface="Arial" pitchFamily="34" charset="0"/>
              <a:buChar char="•"/>
              <a:defRPr/>
            </a:pPr>
            <a:r>
              <a:rPr lang="en-US" dirty="0" smtClean="0"/>
              <a:t>If the individuals have different answers to the questions and they are working on the same project, discuss why. Explain the importance of everyone agreeing to the answers to the questions.</a:t>
            </a:r>
          </a:p>
        </p:txBody>
      </p:sp>
      <p:sp>
        <p:nvSpPr>
          <p:cNvPr id="4" name="Slide Number Placeholder 3"/>
          <p:cNvSpPr>
            <a:spLocks noGrp="1"/>
          </p:cNvSpPr>
          <p:nvPr>
            <p:ph type="sldNum" sz="quarter" idx="10"/>
          </p:nvPr>
        </p:nvSpPr>
        <p:spPr/>
        <p:txBody>
          <a:bodyPr/>
          <a:lstStyle/>
          <a:p>
            <a:fld id="{CFB737FC-9382-F947-AADD-FA4FB4659786}" type="slidenum">
              <a:rPr lang="en-US" smtClean="0"/>
              <a:t>28</a:t>
            </a:fld>
            <a:endParaRPr lang="en-US"/>
          </a:p>
        </p:txBody>
      </p:sp>
    </p:spTree>
    <p:extLst>
      <p:ext uri="{BB962C8B-B14F-4D97-AF65-F5344CB8AC3E}">
        <p14:creationId xmlns:p14="http://schemas.microsoft.com/office/powerpoint/2010/main" val="4156425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Talk about how to develop a project charter and how the why, who, what, where, when and how questions are related to the project charter.</a:t>
            </a:r>
          </a:p>
          <a:p>
            <a:pPr eaLnBrk="1" hangingPunct="1"/>
            <a:endParaRPr lang="en-US" altLang="en-US" dirty="0" smtClean="0"/>
          </a:p>
          <a:p>
            <a:pPr eaLnBrk="1" hangingPunct="1"/>
            <a:r>
              <a:rPr lang="en-US" altLang="en-US" dirty="0" smtClean="0"/>
              <a:t>Explain how this document is the formal document that authorizes the beginning of the project work. </a:t>
            </a:r>
          </a:p>
          <a:p>
            <a:pPr eaLnBrk="1" hangingPunct="1"/>
            <a:endParaRPr lang="en-US" altLang="en-US" dirty="0" smtClean="0"/>
          </a:p>
          <a:p>
            <a:pPr eaLnBrk="1" hangingPunct="1"/>
            <a:r>
              <a:rPr lang="en-US" altLang="en-US" dirty="0" smtClean="0"/>
              <a:t>Review the elements of a project Charter and what should be included in each.</a:t>
            </a:r>
          </a:p>
          <a:p>
            <a:pPr eaLnBrk="1" hangingPunct="1"/>
            <a:endParaRPr lang="en-US" altLang="en-US" dirty="0" smtClean="0"/>
          </a:p>
          <a:p>
            <a:pPr eaLnBrk="1" hangingPunct="1"/>
            <a:r>
              <a:rPr lang="en-US" altLang="en-US" dirty="0" smtClean="0"/>
              <a:t>Refer to the Project Charter/Scope Statement Template in the Appendix. </a:t>
            </a:r>
          </a:p>
        </p:txBody>
      </p:sp>
      <p:sp>
        <p:nvSpPr>
          <p:cNvPr id="4" name="Slide Number Placeholder 3"/>
          <p:cNvSpPr>
            <a:spLocks noGrp="1"/>
          </p:cNvSpPr>
          <p:nvPr>
            <p:ph type="sldNum" sz="quarter" idx="10"/>
          </p:nvPr>
        </p:nvSpPr>
        <p:spPr/>
        <p:txBody>
          <a:bodyPr/>
          <a:lstStyle/>
          <a:p>
            <a:fld id="{CFB737FC-9382-F947-AADD-FA4FB4659786}" type="slidenum">
              <a:rPr lang="en-US" smtClean="0"/>
              <a:t>29</a:t>
            </a:fld>
            <a:endParaRPr lang="en-US"/>
          </a:p>
        </p:txBody>
      </p:sp>
    </p:spTree>
    <p:extLst>
      <p:ext uri="{BB962C8B-B14F-4D97-AF65-F5344CB8AC3E}">
        <p14:creationId xmlns:p14="http://schemas.microsoft.com/office/powerpoint/2010/main" val="4073042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smtClean="0"/>
              <a:t>Instructor’s Notes</a:t>
            </a:r>
          </a:p>
          <a:p>
            <a:pPr>
              <a:defRPr/>
            </a:pPr>
            <a:endParaRPr lang="en-US" dirty="0" smtClean="0"/>
          </a:p>
          <a:p>
            <a:pPr eaLnBrk="1" hangingPunct="1">
              <a:lnSpc>
                <a:spcPct val="80000"/>
              </a:lnSpc>
              <a:defRPr/>
            </a:pPr>
            <a:r>
              <a:rPr lang="en-US" b="1" dirty="0" smtClean="0"/>
              <a:t>Exercise 3:</a:t>
            </a:r>
            <a:r>
              <a:rPr lang="en-US" dirty="0" smtClean="0"/>
              <a:t>  This exercise can be found in the </a:t>
            </a:r>
            <a:r>
              <a:rPr lang="en-US" i="1" dirty="0" smtClean="0"/>
              <a:t>Project Management Skills for Life </a:t>
            </a:r>
            <a:r>
              <a:rPr lang="en-US" dirty="0" smtClean="0"/>
              <a:t>document.  You may want to refer to the project charter found in the Appendix.  Discuss with the team the writing of a project charter.  Allow 15 minutes for this group exercise. </a:t>
            </a:r>
          </a:p>
          <a:p>
            <a:pPr marL="231183" indent="-231183">
              <a:lnSpc>
                <a:spcPct val="80000"/>
              </a:lnSpc>
              <a:defRPr/>
            </a:pPr>
            <a:endParaRPr lang="en-US" dirty="0" smtClean="0"/>
          </a:p>
          <a:p>
            <a:pPr eaLnBrk="1" hangingPunct="1">
              <a:lnSpc>
                <a:spcPct val="80000"/>
              </a:lnSpc>
              <a:defRPr/>
            </a:pPr>
            <a:r>
              <a:rPr lang="en-US" b="1" dirty="0" smtClean="0"/>
              <a:t>Objective:  </a:t>
            </a:r>
            <a:r>
              <a:rPr lang="en-US" dirty="0" smtClean="0"/>
              <a:t>Discuss creating a project charter and explain the tie between the what, when, who, why, where, and how questions and the project charter. </a:t>
            </a:r>
          </a:p>
          <a:p>
            <a:pPr>
              <a:defRPr/>
            </a:pPr>
            <a:endParaRPr lang="en-US" dirty="0" smtClean="0"/>
          </a:p>
          <a:p>
            <a:pPr>
              <a:defRPr/>
            </a:pPr>
            <a:r>
              <a:rPr lang="en-US" dirty="0" smtClean="0"/>
              <a:t>Recommend performing this exercise as a class/group exercise.  Talk about the corporate picnic or the youth food drive included in the </a:t>
            </a:r>
            <a:r>
              <a:rPr lang="en-US" i="1" dirty="0" smtClean="0"/>
              <a:t>Project Management Skills for Life</a:t>
            </a:r>
            <a:r>
              <a:rPr lang="en-US" dirty="0" smtClean="0"/>
              <a:t> document or another project and talk about “writing a project charter.”  Ask what information is missing and not answered by the below questions.  </a:t>
            </a:r>
          </a:p>
          <a:p>
            <a:pPr marL="231183" indent="-231183">
              <a:buFont typeface="Arial" pitchFamily="34" charset="0"/>
              <a:buChar char="•"/>
              <a:defRPr/>
            </a:pPr>
            <a:r>
              <a:rPr lang="en-US" sz="1100" b="1" dirty="0" smtClean="0"/>
              <a:t>Why</a:t>
            </a:r>
            <a:r>
              <a:rPr lang="en-US" sz="1100" dirty="0" smtClean="0"/>
              <a:t> is the project being initiated? </a:t>
            </a:r>
          </a:p>
          <a:p>
            <a:pPr marL="231183" indent="-231183">
              <a:buFont typeface="Arial" pitchFamily="34" charset="0"/>
              <a:buChar char="•"/>
              <a:defRPr/>
            </a:pPr>
            <a:r>
              <a:rPr lang="en-US" sz="1100" b="1" dirty="0" smtClean="0"/>
              <a:t>Who</a:t>
            </a:r>
            <a:r>
              <a:rPr lang="en-US" sz="1100" dirty="0" smtClean="0"/>
              <a:t> is this work being done for? Who are the project sponsor and the project stakeholders that might use the final product, service, or results?  </a:t>
            </a:r>
          </a:p>
          <a:p>
            <a:pPr marL="231183" indent="-231183">
              <a:buFont typeface="Arial" pitchFamily="34" charset="0"/>
              <a:buChar char="•"/>
              <a:defRPr/>
            </a:pPr>
            <a:r>
              <a:rPr lang="en-US" sz="1100" b="1" dirty="0" smtClean="0"/>
              <a:t>What </a:t>
            </a:r>
            <a:r>
              <a:rPr lang="en-US" sz="1100" dirty="0" smtClean="0"/>
              <a:t>are we going to deliver? What work doe we need to complete; what  resources and funds do we need to produce these deliverables?</a:t>
            </a:r>
          </a:p>
          <a:p>
            <a:pPr marL="231183" indent="-231183">
              <a:buFont typeface="Arial" pitchFamily="34" charset="0"/>
              <a:buChar char="•"/>
              <a:defRPr/>
            </a:pPr>
            <a:r>
              <a:rPr lang="en-US" b="1" dirty="0" smtClean="0"/>
              <a:t>When</a:t>
            </a:r>
            <a:r>
              <a:rPr lang="en-US" dirty="0" smtClean="0"/>
              <a:t> will we produce these deliverables? When will the stakeholders review them? When will the project sponsor approve and accept the final project outcome?</a:t>
            </a:r>
          </a:p>
          <a:p>
            <a:pPr marL="231183" indent="-231183">
              <a:buFont typeface="Arial" pitchFamily="34" charset="0"/>
              <a:buChar char="•"/>
              <a:defRPr/>
            </a:pPr>
            <a:r>
              <a:rPr lang="en-US" sz="1100" b="1" dirty="0" smtClean="0"/>
              <a:t>Where </a:t>
            </a:r>
            <a:r>
              <a:rPr lang="en-US" sz="1100" dirty="0" smtClean="0"/>
              <a:t>will the deliverables be used? </a:t>
            </a:r>
          </a:p>
          <a:p>
            <a:pPr marL="231183" indent="-231183">
              <a:buFont typeface="Arial" pitchFamily="34" charset="0"/>
              <a:buChar char="•"/>
              <a:defRPr/>
            </a:pPr>
            <a:r>
              <a:rPr lang="en-US" sz="1100" b="1" dirty="0" smtClean="0"/>
              <a:t>How</a:t>
            </a:r>
            <a:r>
              <a:rPr lang="en-US" sz="1100" dirty="0" smtClean="0"/>
              <a:t> are we going to achieve the project’s goal and objectives? How will success be measured?</a:t>
            </a:r>
          </a:p>
        </p:txBody>
      </p:sp>
      <p:sp>
        <p:nvSpPr>
          <p:cNvPr id="4" name="Slide Number Placeholder 3"/>
          <p:cNvSpPr>
            <a:spLocks noGrp="1"/>
          </p:cNvSpPr>
          <p:nvPr>
            <p:ph type="sldNum" sz="quarter" idx="10"/>
          </p:nvPr>
        </p:nvSpPr>
        <p:spPr/>
        <p:txBody>
          <a:bodyPr/>
          <a:lstStyle/>
          <a:p>
            <a:fld id="{CFB737FC-9382-F947-AADD-FA4FB4659786}" type="slidenum">
              <a:rPr lang="en-US" smtClean="0"/>
              <a:t>30</a:t>
            </a:fld>
            <a:endParaRPr lang="en-US"/>
          </a:p>
        </p:txBody>
      </p:sp>
    </p:spTree>
    <p:extLst>
      <p:ext uri="{BB962C8B-B14F-4D97-AF65-F5344CB8AC3E}">
        <p14:creationId xmlns:p14="http://schemas.microsoft.com/office/powerpoint/2010/main" val="6766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endParaRPr lang="en-US" altLang="en-US" dirty="0" smtClean="0"/>
          </a:p>
          <a:p>
            <a:pPr eaLnBrk="1" hangingPunct="1"/>
            <a:r>
              <a:rPr lang="en-US" altLang="en-US" sz="1200" b="1" dirty="0" smtClean="0"/>
              <a:t>PMBOK Terms and Definitions</a:t>
            </a:r>
          </a:p>
          <a:p>
            <a:pPr eaLnBrk="1" hangingPunct="1"/>
            <a:r>
              <a:rPr lang="en-US" altLang="en-US" sz="1200" b="1" dirty="0" smtClean="0"/>
              <a:t>Scope Statement</a:t>
            </a:r>
            <a:r>
              <a:rPr lang="en-US" altLang="en-US" sz="1200" dirty="0" smtClean="0"/>
              <a:t> – provides a documented basis for making any future decisions about the project and the approval from the stakeholders.</a:t>
            </a:r>
          </a:p>
          <a:p>
            <a:pPr eaLnBrk="1" hangingPunct="1"/>
            <a:r>
              <a:rPr lang="en-US" altLang="en-US" sz="1200" b="1" dirty="0" smtClean="0"/>
              <a:t>Work Breakdown Structure </a:t>
            </a:r>
            <a:r>
              <a:rPr lang="en-US" altLang="en-US" sz="1200" dirty="0" smtClean="0"/>
              <a:t>– a list of identified tasks to accomplish the project objectives and deliverables.  The team prioritizes the task in order of completion.  It helps to organize tasks into smaller work packages.</a:t>
            </a:r>
          </a:p>
          <a:p>
            <a:pPr eaLnBrk="1" hangingPunct="1"/>
            <a:r>
              <a:rPr lang="en-US" altLang="en-US" sz="1200" b="1" dirty="0" smtClean="0"/>
              <a:t>Project Schedule – </a:t>
            </a:r>
            <a:r>
              <a:rPr lang="en-US" altLang="en-US" sz="1200" dirty="0" smtClean="0"/>
              <a:t>the planned dates for performing schedule activities and planned dates for meeting schedule milestones</a:t>
            </a:r>
            <a:r>
              <a:rPr lang="en-US" altLang="en-US" sz="1200" b="1" dirty="0" smtClean="0"/>
              <a:t>.</a:t>
            </a:r>
          </a:p>
          <a:p>
            <a:pPr eaLnBrk="1" hangingPunct="1"/>
            <a:r>
              <a:rPr lang="en-US" altLang="en-US" sz="1200" b="1" dirty="0" smtClean="0"/>
              <a:t>Project Quality – </a:t>
            </a:r>
            <a:r>
              <a:rPr lang="en-US" altLang="en-US" sz="1200" dirty="0" smtClean="0"/>
              <a:t>the degree to which a set of inherent characteristics fulfills requirements.</a:t>
            </a:r>
          </a:p>
          <a:p>
            <a:pPr eaLnBrk="1" hangingPunct="1"/>
            <a:r>
              <a:rPr lang="en-US" altLang="en-US" sz="1200" b="1" dirty="0" smtClean="0"/>
              <a:t>Quality Planning</a:t>
            </a:r>
            <a:r>
              <a:rPr lang="en-US" altLang="en-US" sz="1200" dirty="0" smtClean="0"/>
              <a:t> – The process of identifying which quality standards are relevant to the project and determine how to satisfy them.</a:t>
            </a:r>
            <a:endParaRPr lang="en-US" altLang="en-US" sz="1200" b="1" dirty="0" smtClean="0"/>
          </a:p>
          <a:p>
            <a:pPr eaLnBrk="1" hangingPunct="1"/>
            <a:r>
              <a:rPr lang="en-US" altLang="en-US" sz="1200" b="1" dirty="0" smtClean="0"/>
              <a:t>Project Communications</a:t>
            </a:r>
            <a:r>
              <a:rPr lang="en-US" altLang="en-US" sz="1200" dirty="0" smtClean="0"/>
              <a:t> – a process through which information is exchanged among persons using a common system of symbols, signs or behaviors.</a:t>
            </a:r>
          </a:p>
          <a:p>
            <a:pPr eaLnBrk="1" hangingPunct="1"/>
            <a:r>
              <a:rPr lang="en-US" altLang="en-US" sz="1200" b="1" dirty="0" smtClean="0"/>
              <a:t>Communication Planning</a:t>
            </a:r>
            <a:r>
              <a:rPr lang="en-US" altLang="en-US" sz="1200" dirty="0" smtClean="0"/>
              <a:t> – the process of determining the information and communications needs of the project stakeholder: who they are, what is their level of interest and influence on the project, who needs what information, when will they need it and how it will be given to them.</a:t>
            </a:r>
          </a:p>
          <a:p>
            <a:pPr eaLnBrk="1" hangingPunct="1"/>
            <a:r>
              <a:rPr lang="en-US" altLang="en-US" sz="1200" b="1" dirty="0" smtClean="0"/>
              <a:t>Project Risks</a:t>
            </a:r>
            <a:r>
              <a:rPr lang="en-US" altLang="en-US" sz="1200" dirty="0" smtClean="0"/>
              <a:t> – an uncertain event or condition that, if it occurs has a positive or negative effect on the project objectives.</a:t>
            </a:r>
          </a:p>
          <a:p>
            <a:pPr eaLnBrk="1" hangingPunct="1"/>
            <a:r>
              <a:rPr lang="en-US" altLang="en-US" sz="1200" b="1" dirty="0" smtClean="0"/>
              <a:t>Risk Identification</a:t>
            </a:r>
            <a:r>
              <a:rPr lang="en-US" altLang="en-US" sz="1200" dirty="0" smtClean="0"/>
              <a:t> – the process of determining which risks might affect the project and document their characteristics.</a:t>
            </a:r>
          </a:p>
          <a:p>
            <a:pPr eaLnBrk="1" hangingPunct="1"/>
            <a:r>
              <a:rPr lang="en-US" altLang="en-US" sz="1200" b="1" dirty="0" smtClean="0"/>
              <a:t>Project Procurement Documents</a:t>
            </a:r>
            <a:r>
              <a:rPr lang="en-US" altLang="en-US" sz="1200" dirty="0" smtClean="0"/>
              <a:t> – these documents are prepared either by the supplier or the sponsor for the bid and proposal activities. </a:t>
            </a:r>
          </a:p>
        </p:txBody>
      </p:sp>
      <p:sp>
        <p:nvSpPr>
          <p:cNvPr id="4" name="Slide Number Placeholder 3"/>
          <p:cNvSpPr>
            <a:spLocks noGrp="1"/>
          </p:cNvSpPr>
          <p:nvPr>
            <p:ph type="sldNum" sz="quarter" idx="10"/>
          </p:nvPr>
        </p:nvSpPr>
        <p:spPr/>
        <p:txBody>
          <a:bodyPr/>
          <a:lstStyle/>
          <a:p>
            <a:fld id="{CFB737FC-9382-F947-AADD-FA4FB4659786}" type="slidenum">
              <a:rPr lang="en-US" smtClean="0"/>
              <a:t>32</a:t>
            </a:fld>
            <a:endParaRPr lang="en-US"/>
          </a:p>
        </p:txBody>
      </p:sp>
    </p:spTree>
    <p:extLst>
      <p:ext uri="{BB962C8B-B14F-4D97-AF65-F5344CB8AC3E}">
        <p14:creationId xmlns:p14="http://schemas.microsoft.com/office/powerpoint/2010/main" val="3261124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smtClean="0"/>
              <a:t>Instructor’s Notes</a:t>
            </a:r>
          </a:p>
          <a:p>
            <a:pPr eaLnBrk="1" hangingPunct="1">
              <a:defRPr/>
            </a:pPr>
            <a:endParaRPr lang="en-US" b="1" dirty="0" smtClean="0"/>
          </a:p>
          <a:p>
            <a:pPr eaLnBrk="1" hangingPunct="1">
              <a:defRPr/>
            </a:pPr>
            <a:r>
              <a:rPr lang="en-US" dirty="0" smtClean="0"/>
              <a:t>Talk about how the scope statement builds upon the project charter.  Explain that both the project charter and scope statement should be written so that they</a:t>
            </a:r>
            <a:r>
              <a:rPr lang="en-US" baseline="0" dirty="0" smtClean="0"/>
              <a:t> are</a:t>
            </a:r>
            <a:r>
              <a:rPr lang="en-US" dirty="0" smtClean="0"/>
              <a:t> clear, concise and in non-technical terms . </a:t>
            </a:r>
          </a:p>
          <a:p>
            <a:pPr eaLnBrk="1" hangingPunct="1">
              <a:defRPr/>
            </a:pPr>
            <a:endParaRPr lang="en-US" dirty="0" smtClean="0"/>
          </a:p>
          <a:p>
            <a:pPr>
              <a:defRPr/>
            </a:pPr>
            <a:r>
              <a:rPr lang="en-US" sz="1200" dirty="0" smtClean="0"/>
              <a:t>Discuss why and how there might be changes to the project description and add additional deliverables. Include the below scope statement criteria into the document: </a:t>
            </a:r>
          </a:p>
          <a:p>
            <a:pPr indent="231183">
              <a:buFont typeface="Arial" pitchFamily="34" charset="0"/>
              <a:buChar char="•"/>
              <a:defRPr/>
            </a:pPr>
            <a:r>
              <a:rPr lang="en-US" sz="1200" dirty="0" smtClean="0"/>
              <a:t>constraints</a:t>
            </a:r>
          </a:p>
          <a:p>
            <a:pPr indent="231183">
              <a:buFont typeface="Arial" pitchFamily="34" charset="0"/>
              <a:buChar char="•"/>
              <a:defRPr/>
            </a:pPr>
            <a:r>
              <a:rPr lang="en-US" sz="1200" dirty="0" smtClean="0"/>
              <a:t>assumptions</a:t>
            </a:r>
          </a:p>
          <a:p>
            <a:pPr indent="231183">
              <a:buFont typeface="Arial" pitchFamily="34" charset="0"/>
              <a:buChar char="•"/>
              <a:defRPr/>
            </a:pPr>
            <a:r>
              <a:rPr lang="en-US" sz="1200" dirty="0" smtClean="0"/>
              <a:t>boundaries (what will and will not be included)</a:t>
            </a:r>
          </a:p>
          <a:p>
            <a:pPr indent="231183">
              <a:buFont typeface="Arial" pitchFamily="34" charset="0"/>
              <a:buChar char="•"/>
              <a:defRPr/>
            </a:pPr>
            <a:r>
              <a:rPr lang="en-US" sz="1200" dirty="0" smtClean="0"/>
              <a:t>risks</a:t>
            </a:r>
          </a:p>
          <a:p>
            <a:pPr indent="231183">
              <a:buFont typeface="Arial" pitchFamily="34" charset="0"/>
              <a:buChar char="•"/>
              <a:defRPr/>
            </a:pPr>
            <a:r>
              <a:rPr lang="en-US" sz="1200" dirty="0" smtClean="0"/>
              <a:t>user acceptance criteria</a:t>
            </a:r>
          </a:p>
          <a:p>
            <a:pPr eaLnBrk="1" hangingPunct="1">
              <a:defRPr/>
            </a:pPr>
            <a:endParaRPr lang="en-US" sz="1200" dirty="0" smtClean="0"/>
          </a:p>
          <a:p>
            <a:pPr eaLnBrk="1" hangingPunct="1">
              <a:defRPr/>
            </a:pPr>
            <a:r>
              <a:rPr lang="en-US" sz="1200" dirty="0" smtClean="0"/>
              <a:t>Explain:</a:t>
            </a:r>
          </a:p>
          <a:p>
            <a:pPr eaLnBrk="1" hangingPunct="1">
              <a:defRPr/>
            </a:pPr>
            <a:r>
              <a:rPr lang="en-US" sz="1200" dirty="0" smtClean="0"/>
              <a:t>Project constraints are any factors that affect an activity or the schedule.</a:t>
            </a:r>
          </a:p>
          <a:p>
            <a:pPr eaLnBrk="1" hangingPunct="1">
              <a:defRPr/>
            </a:pPr>
            <a:r>
              <a:rPr lang="en-US" sz="1200" dirty="0" smtClean="0"/>
              <a:t>Project assumptions are considered true, real or certain.  Assumptions sometimes involve risks associated with them.</a:t>
            </a:r>
          </a:p>
          <a:p>
            <a:pPr eaLnBrk="1" hangingPunct="1">
              <a:defRPr/>
            </a:pPr>
            <a:r>
              <a:rPr lang="en-US" sz="1200" dirty="0" smtClean="0"/>
              <a:t>Project risks are uncertain events or conditions that may have a positive or negative impact on project objectives.</a:t>
            </a:r>
          </a:p>
        </p:txBody>
      </p:sp>
      <p:sp>
        <p:nvSpPr>
          <p:cNvPr id="4" name="Slide Number Placeholder 3"/>
          <p:cNvSpPr>
            <a:spLocks noGrp="1"/>
          </p:cNvSpPr>
          <p:nvPr>
            <p:ph type="sldNum" sz="quarter" idx="10"/>
          </p:nvPr>
        </p:nvSpPr>
        <p:spPr/>
        <p:txBody>
          <a:bodyPr/>
          <a:lstStyle/>
          <a:p>
            <a:fld id="{CFB737FC-9382-F947-AADD-FA4FB4659786}" type="slidenum">
              <a:rPr lang="en-US" smtClean="0"/>
              <a:t>33</a:t>
            </a:fld>
            <a:endParaRPr lang="en-US"/>
          </a:p>
        </p:txBody>
      </p:sp>
    </p:spTree>
    <p:extLst>
      <p:ext uri="{BB962C8B-B14F-4D97-AF65-F5344CB8AC3E}">
        <p14:creationId xmlns:p14="http://schemas.microsoft.com/office/powerpoint/2010/main" val="2429850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smtClean="0"/>
              <a:t>Instructor’s Notes</a:t>
            </a:r>
          </a:p>
          <a:p>
            <a:pPr eaLnBrk="1" hangingPunct="1">
              <a:defRPr/>
            </a:pPr>
            <a:endParaRPr lang="en-US" dirty="0" smtClean="0"/>
          </a:p>
          <a:p>
            <a:pPr eaLnBrk="1" hangingPunct="1">
              <a:defRPr/>
            </a:pPr>
            <a:r>
              <a:rPr lang="en-US" b="1" dirty="0" smtClean="0"/>
              <a:t>Exercise 4: </a:t>
            </a:r>
            <a:r>
              <a:rPr lang="en-US" dirty="0" smtClean="0"/>
              <a:t>This exercise can be found in the </a:t>
            </a:r>
            <a:r>
              <a:rPr lang="en-US" i="1" dirty="0" smtClean="0"/>
              <a:t>Project Management Skills for Life </a:t>
            </a:r>
            <a:r>
              <a:rPr lang="en-US" dirty="0" smtClean="0"/>
              <a:t>document . Use the answers to exercise 3 to complete this exercise. Discuss with the team how the information in the project charter is expanded to create a scope statement.   Allow 15 minutes for this  group exercise. </a:t>
            </a:r>
            <a:endParaRPr lang="en-US" b="1" dirty="0" smtClean="0"/>
          </a:p>
          <a:p>
            <a:pPr eaLnBrk="1" hangingPunct="1">
              <a:defRPr/>
            </a:pPr>
            <a:endParaRPr lang="en-US" b="1" dirty="0" smtClean="0"/>
          </a:p>
          <a:p>
            <a:pPr eaLnBrk="1" hangingPunct="1">
              <a:defRPr/>
            </a:pPr>
            <a:r>
              <a:rPr lang="en-US" b="1" dirty="0" smtClean="0"/>
              <a:t>Objective: </a:t>
            </a:r>
            <a:r>
              <a:rPr lang="en-US" dirty="0" smtClean="0"/>
              <a:t>Use the project charter that was completed in Exercise 3 to create a scope statement.</a:t>
            </a:r>
          </a:p>
          <a:p>
            <a:pPr eaLnBrk="1" hangingPunct="1">
              <a:defRPr/>
            </a:pPr>
            <a:endParaRPr lang="en-US" dirty="0" smtClean="0"/>
          </a:p>
          <a:p>
            <a:pPr marL="231183" indent="-231183">
              <a:buFont typeface="Arial" pitchFamily="34" charset="0"/>
              <a:buChar char="•"/>
              <a:defRPr/>
            </a:pPr>
            <a:r>
              <a:rPr lang="en-US" dirty="0" smtClean="0"/>
              <a:t>Divide the class into groups/teams</a:t>
            </a:r>
          </a:p>
          <a:p>
            <a:pPr marL="231183" indent="-231183">
              <a:buFont typeface="Arial" pitchFamily="34" charset="0"/>
              <a:buChar char="•"/>
              <a:defRPr/>
            </a:pPr>
            <a:r>
              <a:rPr lang="en-US" dirty="0" smtClean="0"/>
              <a:t>Use the project charter that was completed in Exercise 3 </a:t>
            </a:r>
          </a:p>
          <a:p>
            <a:pPr marL="231183" indent="-231183">
              <a:buFont typeface="Arial" pitchFamily="34" charset="0"/>
              <a:buChar char="•"/>
              <a:defRPr/>
            </a:pPr>
            <a:r>
              <a:rPr lang="en-US" dirty="0" smtClean="0"/>
              <a:t>Have the team appoint a project manager for this exercise; that person will present findings </a:t>
            </a:r>
          </a:p>
          <a:p>
            <a:pPr marL="231183" indent="-231183">
              <a:buFont typeface="Arial" pitchFamily="34" charset="0"/>
              <a:buChar char="•"/>
              <a:defRPr/>
            </a:pPr>
            <a:r>
              <a:rPr lang="en-US" dirty="0" smtClean="0"/>
              <a:t>Review the project charter and have each group/team write a Scope Statement</a:t>
            </a:r>
          </a:p>
          <a:p>
            <a:pPr marL="231183" indent="-231183">
              <a:buFont typeface="Arial" pitchFamily="34" charset="0"/>
              <a:buChar char="•"/>
              <a:defRPr/>
            </a:pPr>
            <a:r>
              <a:rPr lang="en-US" dirty="0" smtClean="0"/>
              <a:t>Provide feedback on the responses.</a:t>
            </a:r>
          </a:p>
          <a:p>
            <a:pPr eaLnBrk="1" hangingPunct="1">
              <a:defRPr/>
            </a:pPr>
            <a:endParaRPr lang="en-US" dirty="0" smtClean="0"/>
          </a:p>
          <a:p>
            <a:pPr eaLnBrk="1" hangingPunct="1">
              <a:defRPr/>
            </a:pPr>
            <a:r>
              <a:rPr lang="en-US" dirty="0" smtClean="0"/>
              <a:t>Discuss how the additional information can impact the project outcome and is important to the planning process.</a:t>
            </a:r>
          </a:p>
        </p:txBody>
      </p:sp>
      <p:sp>
        <p:nvSpPr>
          <p:cNvPr id="4" name="Slide Number Placeholder 3"/>
          <p:cNvSpPr>
            <a:spLocks noGrp="1"/>
          </p:cNvSpPr>
          <p:nvPr>
            <p:ph type="sldNum" sz="quarter" idx="10"/>
          </p:nvPr>
        </p:nvSpPr>
        <p:spPr/>
        <p:txBody>
          <a:bodyPr/>
          <a:lstStyle/>
          <a:p>
            <a:fld id="{CFB737FC-9382-F947-AADD-FA4FB4659786}" type="slidenum">
              <a:rPr lang="en-US" smtClean="0"/>
              <a:t>35</a:t>
            </a:fld>
            <a:endParaRPr lang="en-US"/>
          </a:p>
        </p:txBody>
      </p:sp>
    </p:spTree>
    <p:extLst>
      <p:ext uri="{BB962C8B-B14F-4D97-AF65-F5344CB8AC3E}">
        <p14:creationId xmlns:p14="http://schemas.microsoft.com/office/powerpoint/2010/main" val="3084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dirty="0" smtClean="0"/>
          </a:p>
          <a:p>
            <a:pPr eaLnBrk="1" hangingPunct="1"/>
            <a:r>
              <a:rPr lang="en-US" altLang="en-US" dirty="0" smtClean="0"/>
              <a:t>Refer to the Project Plan Template in the Appendix. </a:t>
            </a:r>
          </a:p>
        </p:txBody>
      </p:sp>
      <p:sp>
        <p:nvSpPr>
          <p:cNvPr id="4" name="Slide Number Placeholder 3"/>
          <p:cNvSpPr>
            <a:spLocks noGrp="1"/>
          </p:cNvSpPr>
          <p:nvPr>
            <p:ph type="sldNum" sz="quarter" idx="10"/>
          </p:nvPr>
        </p:nvSpPr>
        <p:spPr/>
        <p:txBody>
          <a:bodyPr/>
          <a:lstStyle/>
          <a:p>
            <a:fld id="{CFB737FC-9382-F947-AADD-FA4FB4659786}" type="slidenum">
              <a:rPr lang="en-US" smtClean="0"/>
              <a:t>36</a:t>
            </a:fld>
            <a:endParaRPr lang="en-US"/>
          </a:p>
        </p:txBody>
      </p:sp>
    </p:spTree>
    <p:extLst>
      <p:ext uri="{BB962C8B-B14F-4D97-AF65-F5344CB8AC3E}">
        <p14:creationId xmlns:p14="http://schemas.microsoft.com/office/powerpoint/2010/main" val="3541279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b="1" dirty="0" smtClean="0"/>
              <a:t>Instructor’s Notes</a:t>
            </a:r>
          </a:p>
          <a:p>
            <a:pPr eaLnBrk="1" hangingPunct="1">
              <a:defRPr/>
            </a:pPr>
            <a:endParaRPr lang="en-US" sz="1200" dirty="0" smtClean="0"/>
          </a:p>
          <a:p>
            <a:pPr eaLnBrk="1" hangingPunct="1">
              <a:defRPr/>
            </a:pPr>
            <a:r>
              <a:rPr lang="en-US" sz="1200" dirty="0" smtClean="0"/>
              <a:t>This exercise is not included in the </a:t>
            </a:r>
            <a:r>
              <a:rPr lang="en-US" sz="1200" i="1" dirty="0" smtClean="0"/>
              <a:t>Project Management Skills for Life </a:t>
            </a:r>
            <a:r>
              <a:rPr lang="en-US" sz="1200" dirty="0" smtClean="0"/>
              <a:t>document but can</a:t>
            </a:r>
            <a:r>
              <a:rPr lang="en-US" sz="1200" baseline="0" dirty="0" smtClean="0"/>
              <a:t> use </a:t>
            </a:r>
            <a:r>
              <a:rPr lang="en-US" sz="1200" dirty="0" smtClean="0"/>
              <a:t>the corporate picnic</a:t>
            </a:r>
            <a:r>
              <a:rPr lang="en-US" sz="1200" baseline="0" dirty="0" smtClean="0"/>
              <a:t> or</a:t>
            </a:r>
            <a:r>
              <a:rPr lang="en-US" sz="1200" dirty="0" smtClean="0"/>
              <a:t> youth food drive projects, or another project of your choosing. The work for one deliverable (such as the corporate picnic’s location deliverable or the youth food drive’s boxes deliverable) should be discussed prior to starting this exercise.   Allow 20 minutes for this exercise.</a:t>
            </a:r>
          </a:p>
          <a:p>
            <a:pPr eaLnBrk="1" hangingPunct="1">
              <a:defRPr/>
            </a:pPr>
            <a:endParaRPr lang="en-US" sz="1200" dirty="0" smtClean="0"/>
          </a:p>
          <a:p>
            <a:pPr eaLnBrk="1" hangingPunct="1">
              <a:defRPr/>
            </a:pPr>
            <a:r>
              <a:rPr lang="en-US" sz="1200" b="1" dirty="0" smtClean="0"/>
              <a:t>Exercise: </a:t>
            </a:r>
            <a:r>
              <a:rPr lang="en-US" sz="1200" dirty="0" smtClean="0"/>
              <a:t>Create a work breakdown structure for the corporate picnic, food drive, or another project.  </a:t>
            </a:r>
          </a:p>
          <a:p>
            <a:pPr eaLnBrk="1" hangingPunct="1">
              <a:lnSpc>
                <a:spcPct val="90000"/>
              </a:lnSpc>
              <a:defRPr/>
            </a:pPr>
            <a:endParaRPr lang="en-US" dirty="0" smtClean="0"/>
          </a:p>
          <a:p>
            <a:pPr eaLnBrk="1" hangingPunct="1">
              <a:lnSpc>
                <a:spcPct val="90000"/>
              </a:lnSpc>
              <a:defRPr/>
            </a:pPr>
            <a:r>
              <a:rPr lang="en-US" sz="1200" b="1" dirty="0" smtClean="0"/>
              <a:t>Objective: </a:t>
            </a:r>
            <a:r>
              <a:rPr lang="en-US" sz="1200" dirty="0" smtClean="0"/>
              <a:t>Learn how to create a work breakdown structure</a:t>
            </a:r>
          </a:p>
          <a:p>
            <a:pPr eaLnBrk="1" hangingPunct="1">
              <a:lnSpc>
                <a:spcPct val="90000"/>
              </a:lnSpc>
              <a:defRPr/>
            </a:pPr>
            <a:r>
              <a:rPr lang="en-US" sz="1200" dirty="0" smtClean="0"/>
              <a:t>Perform this exercise with the class.</a:t>
            </a:r>
          </a:p>
          <a:p>
            <a:pPr marL="231183" indent="-231183">
              <a:lnSpc>
                <a:spcPct val="90000"/>
              </a:lnSpc>
              <a:buFont typeface="Arial" pitchFamily="34" charset="0"/>
              <a:buChar char="•"/>
              <a:defRPr/>
            </a:pPr>
            <a:r>
              <a:rPr lang="en-US" sz="1200" dirty="0" smtClean="0"/>
              <a:t>Appoint someone to document the results.</a:t>
            </a:r>
          </a:p>
          <a:p>
            <a:pPr marL="231183" indent="-231183">
              <a:lnSpc>
                <a:spcPct val="90000"/>
              </a:lnSpc>
              <a:buFont typeface="Arial" pitchFamily="34" charset="0"/>
              <a:buChar char="•"/>
              <a:defRPr/>
            </a:pPr>
            <a:r>
              <a:rPr lang="en-US" sz="1200" dirty="0" smtClean="0"/>
              <a:t>Bring sticky pads and distribute them to each person, or use a flipchart or whiteboard. Someone could write down responses if sticky pads are not available.</a:t>
            </a:r>
          </a:p>
          <a:p>
            <a:pPr marL="231183" indent="-231183">
              <a:lnSpc>
                <a:spcPct val="90000"/>
              </a:lnSpc>
              <a:buFont typeface="Arial" pitchFamily="34" charset="0"/>
              <a:buChar char="•"/>
              <a:defRPr/>
            </a:pPr>
            <a:r>
              <a:rPr lang="en-US" sz="1200" dirty="0" smtClean="0"/>
              <a:t>Individuals begin writing tasks that need to be accomplished.</a:t>
            </a:r>
          </a:p>
          <a:p>
            <a:pPr marL="231183" indent="-231183">
              <a:lnSpc>
                <a:spcPct val="90000"/>
              </a:lnSpc>
              <a:buFont typeface="Arial" pitchFamily="34" charset="0"/>
              <a:buChar char="•"/>
              <a:defRPr/>
            </a:pPr>
            <a:r>
              <a:rPr lang="en-US" sz="1200" dirty="0" smtClean="0"/>
              <a:t>If time is limited the project manager could come up with a list and then the team could add additional tasks.</a:t>
            </a:r>
          </a:p>
          <a:p>
            <a:pPr marL="231183" indent="-231183">
              <a:lnSpc>
                <a:spcPct val="90000"/>
              </a:lnSpc>
              <a:buFont typeface="Arial" pitchFamily="34" charset="0"/>
              <a:buChar char="•"/>
              <a:defRPr/>
            </a:pPr>
            <a:r>
              <a:rPr lang="en-US" sz="1200" dirty="0" smtClean="0"/>
              <a:t>Show how the tasks can be divided to the lowest level.</a:t>
            </a:r>
          </a:p>
          <a:p>
            <a:pPr marL="227972" indent="-227972">
              <a:lnSpc>
                <a:spcPct val="90000"/>
              </a:lnSpc>
              <a:buFont typeface="Arial" pitchFamily="34" charset="0"/>
              <a:buChar char="•"/>
              <a:defRPr/>
            </a:pPr>
            <a:r>
              <a:rPr lang="en-US" sz="1200" dirty="0" smtClean="0"/>
              <a:t>Review the tasks and discuss any other deliverables and related work necessary to produce the final outcome. </a:t>
            </a:r>
          </a:p>
        </p:txBody>
      </p:sp>
      <p:sp>
        <p:nvSpPr>
          <p:cNvPr id="4" name="Slide Number Placeholder 3"/>
          <p:cNvSpPr>
            <a:spLocks noGrp="1"/>
          </p:cNvSpPr>
          <p:nvPr>
            <p:ph type="sldNum" sz="quarter" idx="10"/>
          </p:nvPr>
        </p:nvSpPr>
        <p:spPr/>
        <p:txBody>
          <a:bodyPr/>
          <a:lstStyle/>
          <a:p>
            <a:fld id="{CFB737FC-9382-F947-AADD-FA4FB4659786}" type="slidenum">
              <a:rPr lang="en-US" smtClean="0"/>
              <a:t>37</a:t>
            </a:fld>
            <a:endParaRPr lang="en-US"/>
          </a:p>
        </p:txBody>
      </p:sp>
    </p:spTree>
    <p:extLst>
      <p:ext uri="{BB962C8B-B14F-4D97-AF65-F5344CB8AC3E}">
        <p14:creationId xmlns:p14="http://schemas.microsoft.com/office/powerpoint/2010/main" val="3737265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Stress the importance of good planning and allow enough time to discuss all aspects of the project.</a:t>
            </a:r>
          </a:p>
        </p:txBody>
      </p:sp>
      <p:sp>
        <p:nvSpPr>
          <p:cNvPr id="4" name="Slide Number Placeholder 3"/>
          <p:cNvSpPr>
            <a:spLocks noGrp="1"/>
          </p:cNvSpPr>
          <p:nvPr>
            <p:ph type="sldNum" sz="quarter" idx="10"/>
          </p:nvPr>
        </p:nvSpPr>
        <p:spPr/>
        <p:txBody>
          <a:bodyPr/>
          <a:lstStyle/>
          <a:p>
            <a:fld id="{CFB737FC-9382-F947-AADD-FA4FB4659786}" type="slidenum">
              <a:rPr lang="en-US" smtClean="0"/>
              <a:t>38</a:t>
            </a:fld>
            <a:endParaRPr lang="en-US"/>
          </a:p>
        </p:txBody>
      </p:sp>
    </p:spTree>
    <p:extLst>
      <p:ext uri="{BB962C8B-B14F-4D97-AF65-F5344CB8AC3E}">
        <p14:creationId xmlns:p14="http://schemas.microsoft.com/office/powerpoint/2010/main" val="33054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Discuss with the team how to estimate tasks</a:t>
            </a:r>
          </a:p>
          <a:p>
            <a:pPr eaLnBrk="1" hangingPunct="1"/>
            <a:r>
              <a:rPr lang="en-US" altLang="en-US" dirty="0" smtClean="0"/>
              <a:t>After assigning tasks ask the team members how much</a:t>
            </a:r>
            <a:r>
              <a:rPr lang="en-US" altLang="en-US" baseline="0" dirty="0" smtClean="0"/>
              <a:t> time they would need to </a:t>
            </a:r>
            <a:r>
              <a:rPr lang="en-US" altLang="en-US" dirty="0" smtClean="0"/>
              <a:t>complete their tasks.  You may have to make adjustments according to the end date of the project if it has already been set.</a:t>
            </a:r>
          </a:p>
          <a:p>
            <a:pPr eaLnBrk="1" hangingPunct="1"/>
            <a:endParaRPr lang="en-US" altLang="en-US" dirty="0" smtClean="0"/>
          </a:p>
          <a:p>
            <a:pPr eaLnBrk="1" hangingPunct="1"/>
            <a:r>
              <a:rPr lang="en-US" altLang="en-US" dirty="0" smtClean="0"/>
              <a:t>It is difficult to estimate tasks so you may wish to add some extra time to ensure they will be completed on time.  This should be discussed with the team and there should be realistic expectations. Prepare for any unknown risks in the overall project schedule.</a:t>
            </a:r>
          </a:p>
        </p:txBody>
      </p:sp>
      <p:sp>
        <p:nvSpPr>
          <p:cNvPr id="4" name="Slide Number Placeholder 3"/>
          <p:cNvSpPr>
            <a:spLocks noGrp="1"/>
          </p:cNvSpPr>
          <p:nvPr>
            <p:ph type="sldNum" sz="quarter" idx="10"/>
          </p:nvPr>
        </p:nvSpPr>
        <p:spPr/>
        <p:txBody>
          <a:bodyPr/>
          <a:lstStyle/>
          <a:p>
            <a:fld id="{CFB737FC-9382-F947-AADD-FA4FB4659786}" type="slidenum">
              <a:rPr lang="en-US" smtClean="0"/>
              <a:t>39</a:t>
            </a:fld>
            <a:endParaRPr lang="en-US"/>
          </a:p>
        </p:txBody>
      </p:sp>
    </p:spTree>
    <p:extLst>
      <p:ext uri="{BB962C8B-B14F-4D97-AF65-F5344CB8AC3E}">
        <p14:creationId xmlns:p14="http://schemas.microsoft.com/office/powerpoint/2010/main" val="4056145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Explain the Triple Constraint Diagram of time, cost, scope and quality. </a:t>
            </a:r>
          </a:p>
          <a:p>
            <a:pPr eaLnBrk="1" hangingPunct="1"/>
            <a:endParaRPr lang="en-US" altLang="en-US" dirty="0" smtClean="0"/>
          </a:p>
          <a:p>
            <a:pPr eaLnBrk="1" hangingPunct="1"/>
            <a:r>
              <a:rPr lang="en-US" altLang="en-US" dirty="0" smtClean="0"/>
              <a:t>The Project Manager’s responsibility is to juggle time, cost, and scope of the project.</a:t>
            </a:r>
          </a:p>
        </p:txBody>
      </p:sp>
      <p:sp>
        <p:nvSpPr>
          <p:cNvPr id="4" name="Slide Number Placeholder 3"/>
          <p:cNvSpPr>
            <a:spLocks noGrp="1"/>
          </p:cNvSpPr>
          <p:nvPr>
            <p:ph type="sldNum" sz="quarter" idx="10"/>
          </p:nvPr>
        </p:nvSpPr>
        <p:spPr/>
        <p:txBody>
          <a:bodyPr/>
          <a:lstStyle/>
          <a:p>
            <a:fld id="{CFB737FC-9382-F947-AADD-FA4FB4659786}" type="slidenum">
              <a:rPr lang="en-US" smtClean="0"/>
              <a:t>4</a:t>
            </a:fld>
            <a:endParaRPr lang="en-US"/>
          </a:p>
        </p:txBody>
      </p:sp>
    </p:spTree>
    <p:extLst>
      <p:ext uri="{BB962C8B-B14F-4D97-AF65-F5344CB8AC3E}">
        <p14:creationId xmlns:p14="http://schemas.microsoft.com/office/powerpoint/2010/main" val="281185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sz="1600" b="1" dirty="0" smtClean="0"/>
          </a:p>
          <a:p>
            <a:pPr eaLnBrk="1" hangingPunct="1"/>
            <a:endParaRPr lang="en-US" altLang="en-US" sz="1600" dirty="0" smtClean="0"/>
          </a:p>
          <a:p>
            <a:pPr eaLnBrk="1" hangingPunct="1"/>
            <a:endParaRPr lang="en-US" altLang="en-US" sz="1600" dirty="0" smtClean="0"/>
          </a:p>
          <a:p>
            <a:endParaRPr lang="en-US" dirty="0"/>
          </a:p>
        </p:txBody>
      </p:sp>
      <p:sp>
        <p:nvSpPr>
          <p:cNvPr id="4" name="Slide Number Placeholder 3"/>
          <p:cNvSpPr>
            <a:spLocks noGrp="1"/>
          </p:cNvSpPr>
          <p:nvPr>
            <p:ph type="sldNum" sz="quarter" idx="10"/>
          </p:nvPr>
        </p:nvSpPr>
        <p:spPr/>
        <p:txBody>
          <a:bodyPr/>
          <a:lstStyle/>
          <a:p>
            <a:fld id="{CFB737FC-9382-F947-AADD-FA4FB4659786}" type="slidenum">
              <a:rPr lang="en-US" smtClean="0"/>
              <a:t>40</a:t>
            </a:fld>
            <a:endParaRPr lang="en-US"/>
          </a:p>
        </p:txBody>
      </p:sp>
    </p:spTree>
    <p:extLst>
      <p:ext uri="{BB962C8B-B14F-4D97-AF65-F5344CB8AC3E}">
        <p14:creationId xmlns:p14="http://schemas.microsoft.com/office/powerpoint/2010/main" val="540157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smtClean="0"/>
              <a:t>Instructor’s Notes</a:t>
            </a:r>
          </a:p>
          <a:p>
            <a:pPr eaLnBrk="1" hangingPunct="1">
              <a:defRPr/>
            </a:pPr>
            <a:endParaRPr lang="en-US" sz="1200" b="1" dirty="0" smtClean="0"/>
          </a:p>
          <a:p>
            <a:pPr eaLnBrk="1" hangingPunct="1">
              <a:defRPr/>
            </a:pPr>
            <a:r>
              <a:rPr lang="en-US" sz="1200" dirty="0" smtClean="0"/>
              <a:t>This exercise is not in the </a:t>
            </a:r>
            <a:r>
              <a:rPr lang="en-US" sz="1200" i="1" dirty="0" smtClean="0"/>
              <a:t>Project Management Skills for Life </a:t>
            </a:r>
            <a:r>
              <a:rPr lang="en-US" sz="1200" dirty="0" smtClean="0"/>
              <a:t>document, but it uses the Project Plan Template in the Appendix.</a:t>
            </a:r>
          </a:p>
          <a:p>
            <a:pPr eaLnBrk="1" hangingPunct="1">
              <a:defRPr/>
            </a:pPr>
            <a:endParaRPr lang="en-US" sz="1200" dirty="0" smtClean="0"/>
          </a:p>
          <a:p>
            <a:pPr eaLnBrk="1" hangingPunct="1">
              <a:defRPr/>
            </a:pPr>
            <a:r>
              <a:rPr lang="en-US" sz="1200" b="1" dirty="0" smtClean="0"/>
              <a:t>Exercise: </a:t>
            </a:r>
            <a:r>
              <a:rPr lang="en-US" sz="1200" dirty="0" smtClean="0"/>
              <a:t>Create a project schedule for the corporate picnic, food drive, or another project that was identified in the prior class exercise.</a:t>
            </a:r>
            <a:endParaRPr lang="en-US" sz="1200" b="1" dirty="0" smtClean="0"/>
          </a:p>
          <a:p>
            <a:pPr eaLnBrk="1" hangingPunct="1">
              <a:defRPr/>
            </a:pPr>
            <a:endParaRPr lang="en-US" sz="1200" dirty="0" smtClean="0"/>
          </a:p>
          <a:p>
            <a:pPr eaLnBrk="1" hangingPunct="1">
              <a:defRPr/>
            </a:pPr>
            <a:r>
              <a:rPr lang="en-US" sz="1200" b="1" dirty="0" smtClean="0"/>
              <a:t>Objective</a:t>
            </a:r>
            <a:r>
              <a:rPr lang="en-US" sz="1200" dirty="0" smtClean="0"/>
              <a:t>: Learn how to create a project schedule. </a:t>
            </a:r>
          </a:p>
          <a:p>
            <a:pPr eaLnBrk="1" hangingPunct="1">
              <a:defRPr/>
            </a:pPr>
            <a:endParaRPr lang="en-US" sz="1200" dirty="0" smtClean="0"/>
          </a:p>
          <a:p>
            <a:pPr eaLnBrk="1" hangingPunct="1">
              <a:defRPr/>
            </a:pPr>
            <a:r>
              <a:rPr lang="en-US" sz="1200" dirty="0" smtClean="0"/>
              <a:t>Now that the tasks are identified, add the timeframes, resources and major deliverables. </a:t>
            </a:r>
            <a:endParaRPr lang="en-US" sz="1200" b="1" dirty="0" smtClean="0"/>
          </a:p>
          <a:p>
            <a:pPr marL="231183" indent="-231183">
              <a:lnSpc>
                <a:spcPct val="110000"/>
              </a:lnSpc>
              <a:buFont typeface="Arial" pitchFamily="34" charset="0"/>
              <a:buChar char="•"/>
              <a:defRPr/>
            </a:pPr>
            <a:r>
              <a:rPr lang="en-US" sz="1200" dirty="0" smtClean="0"/>
              <a:t>Divide into teams or work as a group.</a:t>
            </a:r>
          </a:p>
          <a:p>
            <a:pPr marL="231183" indent="-231183">
              <a:buFont typeface="Arial" pitchFamily="34" charset="0"/>
              <a:buChar char="•"/>
              <a:defRPr/>
            </a:pPr>
            <a:r>
              <a:rPr lang="en-US" sz="1200" dirty="0" smtClean="0"/>
              <a:t>Determine the expected start and end dates.</a:t>
            </a:r>
          </a:p>
          <a:p>
            <a:pPr marL="231183" indent="-231183">
              <a:buFont typeface="Arial" pitchFamily="34" charset="0"/>
              <a:buChar char="•"/>
              <a:defRPr/>
            </a:pPr>
            <a:r>
              <a:rPr lang="en-US" sz="1200" dirty="0" smtClean="0"/>
              <a:t>Identify the resources responsible for the tasks and deliverables.</a:t>
            </a:r>
          </a:p>
          <a:p>
            <a:pPr marL="231183" indent="-231183">
              <a:buFont typeface="Arial" pitchFamily="34" charset="0"/>
              <a:buChar char="•"/>
              <a:defRPr/>
            </a:pPr>
            <a:r>
              <a:rPr lang="en-US" sz="1200" dirty="0" smtClean="0"/>
              <a:t>Review any risks or notes associated with the project noted in the project charter document.</a:t>
            </a:r>
          </a:p>
          <a:p>
            <a:pPr marL="227972" indent="-227972">
              <a:buFont typeface="Arial" pitchFamily="34" charset="0"/>
              <a:buChar char="•"/>
              <a:defRPr/>
            </a:pPr>
            <a:r>
              <a:rPr lang="en-US" sz="1200" dirty="0" smtClean="0"/>
              <a:t>Use the Project Plan Template in the Appendix to record the information from the WBS exercise and this exercise. </a:t>
            </a:r>
          </a:p>
        </p:txBody>
      </p:sp>
      <p:sp>
        <p:nvSpPr>
          <p:cNvPr id="4" name="Slide Number Placeholder 3"/>
          <p:cNvSpPr>
            <a:spLocks noGrp="1"/>
          </p:cNvSpPr>
          <p:nvPr>
            <p:ph type="sldNum" sz="quarter" idx="10"/>
          </p:nvPr>
        </p:nvSpPr>
        <p:spPr/>
        <p:txBody>
          <a:bodyPr/>
          <a:lstStyle/>
          <a:p>
            <a:fld id="{CFB737FC-9382-F947-AADD-FA4FB4659786}" type="slidenum">
              <a:rPr lang="en-US" smtClean="0"/>
              <a:t>42</a:t>
            </a:fld>
            <a:endParaRPr lang="en-US"/>
          </a:p>
        </p:txBody>
      </p:sp>
    </p:spTree>
    <p:extLst>
      <p:ext uri="{BB962C8B-B14F-4D97-AF65-F5344CB8AC3E}">
        <p14:creationId xmlns:p14="http://schemas.microsoft.com/office/powerpoint/2010/main" val="201032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One of the most important components of a project is implementing a solid communication plan.</a:t>
            </a:r>
          </a:p>
          <a:p>
            <a:pPr eaLnBrk="1" hangingPunct="1"/>
            <a:endParaRPr lang="en-US" altLang="en-US" dirty="0" smtClean="0"/>
          </a:p>
          <a:p>
            <a:pPr eaLnBrk="1" hangingPunct="1"/>
            <a:r>
              <a:rPr lang="en-US" altLang="en-US" dirty="0" smtClean="0"/>
              <a:t>As a group, answer the questions listed on the slide.</a:t>
            </a:r>
          </a:p>
        </p:txBody>
      </p:sp>
      <p:sp>
        <p:nvSpPr>
          <p:cNvPr id="4" name="Slide Number Placeholder 3"/>
          <p:cNvSpPr>
            <a:spLocks noGrp="1"/>
          </p:cNvSpPr>
          <p:nvPr>
            <p:ph type="sldNum" sz="quarter" idx="10"/>
          </p:nvPr>
        </p:nvSpPr>
        <p:spPr/>
        <p:txBody>
          <a:bodyPr/>
          <a:lstStyle/>
          <a:p>
            <a:fld id="{CFB737FC-9382-F947-AADD-FA4FB4659786}" type="slidenum">
              <a:rPr lang="en-US" smtClean="0"/>
              <a:t>44</a:t>
            </a:fld>
            <a:endParaRPr lang="en-US"/>
          </a:p>
        </p:txBody>
      </p:sp>
    </p:spTree>
    <p:extLst>
      <p:ext uri="{BB962C8B-B14F-4D97-AF65-F5344CB8AC3E}">
        <p14:creationId xmlns:p14="http://schemas.microsoft.com/office/powerpoint/2010/main" val="3337542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Use the model to understand why sending and receiving information needs to be clear and free from any interruptions or distractions.</a:t>
            </a:r>
          </a:p>
          <a:p>
            <a:pPr eaLnBrk="1" hangingPunct="1"/>
            <a:endParaRPr lang="en-US" altLang="en-US" dirty="0" smtClean="0"/>
          </a:p>
          <a:p>
            <a:pPr eaLnBrk="1" hangingPunct="1"/>
            <a:r>
              <a:rPr lang="en-US" altLang="en-US" dirty="0" smtClean="0"/>
              <a:t>Explain the steps in this Sender-Receiver Model process.</a:t>
            </a:r>
          </a:p>
        </p:txBody>
      </p:sp>
      <p:sp>
        <p:nvSpPr>
          <p:cNvPr id="4" name="Slide Number Placeholder 3"/>
          <p:cNvSpPr>
            <a:spLocks noGrp="1"/>
          </p:cNvSpPr>
          <p:nvPr>
            <p:ph type="sldNum" sz="quarter" idx="10"/>
          </p:nvPr>
        </p:nvSpPr>
        <p:spPr/>
        <p:txBody>
          <a:bodyPr/>
          <a:lstStyle/>
          <a:p>
            <a:fld id="{CFB737FC-9382-F947-AADD-FA4FB4659786}" type="slidenum">
              <a:rPr lang="en-US" smtClean="0"/>
              <a:t>45</a:t>
            </a:fld>
            <a:endParaRPr lang="en-US"/>
          </a:p>
        </p:txBody>
      </p:sp>
    </p:spTree>
    <p:extLst>
      <p:ext uri="{BB962C8B-B14F-4D97-AF65-F5344CB8AC3E}">
        <p14:creationId xmlns:p14="http://schemas.microsoft.com/office/powerpoint/2010/main" val="3525696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endParaRPr lang="en-US" altLang="en-US" dirty="0" smtClean="0"/>
          </a:p>
          <a:p>
            <a:pPr eaLnBrk="1" hangingPunct="1"/>
            <a:endParaRPr lang="en-US" altLang="en-US" dirty="0" smtClean="0"/>
          </a:p>
          <a:p>
            <a:pPr eaLnBrk="1" hangingPunct="1"/>
            <a:r>
              <a:rPr lang="en-US" altLang="en-US" dirty="0" smtClean="0"/>
              <a:t>Explain the components of the status report.</a:t>
            </a:r>
            <a:endParaRPr lang="en-US" dirty="0"/>
          </a:p>
        </p:txBody>
      </p:sp>
      <p:sp>
        <p:nvSpPr>
          <p:cNvPr id="4" name="Slide Number Placeholder 3"/>
          <p:cNvSpPr>
            <a:spLocks noGrp="1"/>
          </p:cNvSpPr>
          <p:nvPr>
            <p:ph type="sldNum" sz="quarter" idx="10"/>
          </p:nvPr>
        </p:nvSpPr>
        <p:spPr/>
        <p:txBody>
          <a:bodyPr/>
          <a:lstStyle/>
          <a:p>
            <a:fld id="{CFB737FC-9382-F947-AADD-FA4FB4659786}" type="slidenum">
              <a:rPr lang="en-US" smtClean="0"/>
              <a:t>46</a:t>
            </a:fld>
            <a:endParaRPr lang="en-US"/>
          </a:p>
        </p:txBody>
      </p:sp>
    </p:spTree>
    <p:extLst>
      <p:ext uri="{BB962C8B-B14F-4D97-AF65-F5344CB8AC3E}">
        <p14:creationId xmlns:p14="http://schemas.microsoft.com/office/powerpoint/2010/main" val="3643790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Explain why conducting successful meetings is critical to the process.  Research indicates people don’t want to waste time and want to accomplish project goals or have effective discussions. Use these tips to conduct productive meetings.</a:t>
            </a:r>
          </a:p>
        </p:txBody>
      </p:sp>
      <p:sp>
        <p:nvSpPr>
          <p:cNvPr id="4" name="Slide Number Placeholder 3"/>
          <p:cNvSpPr>
            <a:spLocks noGrp="1"/>
          </p:cNvSpPr>
          <p:nvPr>
            <p:ph type="sldNum" sz="quarter" idx="10"/>
          </p:nvPr>
        </p:nvSpPr>
        <p:spPr/>
        <p:txBody>
          <a:bodyPr/>
          <a:lstStyle/>
          <a:p>
            <a:fld id="{CFB737FC-9382-F947-AADD-FA4FB4659786}" type="slidenum">
              <a:rPr lang="en-US" smtClean="0"/>
              <a:t>47</a:t>
            </a:fld>
            <a:endParaRPr lang="en-US"/>
          </a:p>
        </p:txBody>
      </p:sp>
    </p:spTree>
    <p:extLst>
      <p:ext uri="{BB962C8B-B14F-4D97-AF65-F5344CB8AC3E}">
        <p14:creationId xmlns:p14="http://schemas.microsoft.com/office/powerpoint/2010/main" val="1646289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endParaRPr lang="en-US" altLang="en-US" dirty="0" smtClean="0"/>
          </a:p>
          <a:p>
            <a:pPr eaLnBrk="1" hangingPunct="1"/>
            <a:endParaRPr lang="en-US" altLang="en-US" dirty="0" smtClean="0"/>
          </a:p>
          <a:p>
            <a:pPr eaLnBrk="1" hangingPunct="1"/>
            <a:r>
              <a:rPr lang="en-US" altLang="en-US" dirty="0" smtClean="0"/>
              <a:t>The project manager should conduct a meeting with the team to identify possible risks that could occur during the development of the product or service.</a:t>
            </a:r>
          </a:p>
          <a:p>
            <a:pPr eaLnBrk="1" hangingPunct="1">
              <a:buClr>
                <a:srgbClr val="FF6500"/>
              </a:buClr>
            </a:pPr>
            <a:r>
              <a:rPr lang="en-US" altLang="en-US" dirty="0" smtClean="0"/>
              <a:t>The team identifies risks early in the project and develops a plan to mitigate any risks.</a:t>
            </a:r>
          </a:p>
          <a:p>
            <a:pPr eaLnBrk="1" hangingPunct="1">
              <a:buClr>
                <a:srgbClr val="FF6500"/>
              </a:buClr>
            </a:pPr>
            <a:r>
              <a:rPr lang="en-US" altLang="en-US" dirty="0" smtClean="0"/>
              <a:t>Monitor</a:t>
            </a:r>
            <a:r>
              <a:rPr lang="en-US" altLang="en-US" baseline="0" dirty="0" smtClean="0"/>
              <a:t> </a:t>
            </a:r>
            <a:r>
              <a:rPr lang="en-US" altLang="en-US" dirty="0" smtClean="0"/>
              <a:t>continually throughout the project. </a:t>
            </a:r>
          </a:p>
        </p:txBody>
      </p:sp>
      <p:sp>
        <p:nvSpPr>
          <p:cNvPr id="4" name="Slide Number Placeholder 3"/>
          <p:cNvSpPr>
            <a:spLocks noGrp="1"/>
          </p:cNvSpPr>
          <p:nvPr>
            <p:ph type="sldNum" sz="quarter" idx="10"/>
          </p:nvPr>
        </p:nvSpPr>
        <p:spPr/>
        <p:txBody>
          <a:bodyPr/>
          <a:lstStyle/>
          <a:p>
            <a:fld id="{CFB737FC-9382-F947-AADD-FA4FB4659786}" type="slidenum">
              <a:rPr lang="en-US" smtClean="0"/>
              <a:t>48</a:t>
            </a:fld>
            <a:endParaRPr lang="en-US"/>
          </a:p>
        </p:txBody>
      </p:sp>
    </p:spTree>
    <p:extLst>
      <p:ext uri="{BB962C8B-B14F-4D97-AF65-F5344CB8AC3E}">
        <p14:creationId xmlns:p14="http://schemas.microsoft.com/office/powerpoint/2010/main" val="14901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The project manager should monitor any contracts with vendors and suppliers.  If there is someone monitoring the budget, that person could be in charge of these contracts too.</a:t>
            </a:r>
          </a:p>
          <a:p>
            <a:pPr eaLnBrk="1" hangingPunct="1"/>
            <a:endParaRPr lang="en-US" altLang="en-US" dirty="0" smtClean="0"/>
          </a:p>
          <a:p>
            <a:pPr eaLnBrk="1" hangingPunct="1"/>
            <a:r>
              <a:rPr lang="en-US" altLang="en-US" dirty="0" smtClean="0"/>
              <a:t>Use the sponsor and/or legal assistance to review these documents prior to engaging or signing the contracts.</a:t>
            </a:r>
          </a:p>
        </p:txBody>
      </p:sp>
      <p:sp>
        <p:nvSpPr>
          <p:cNvPr id="4" name="Slide Number Placeholder 3"/>
          <p:cNvSpPr>
            <a:spLocks noGrp="1"/>
          </p:cNvSpPr>
          <p:nvPr>
            <p:ph type="sldNum" sz="quarter" idx="10"/>
          </p:nvPr>
        </p:nvSpPr>
        <p:spPr/>
        <p:txBody>
          <a:bodyPr/>
          <a:lstStyle/>
          <a:p>
            <a:fld id="{CFB737FC-9382-F947-AADD-FA4FB4659786}" type="slidenum">
              <a:rPr lang="en-US" smtClean="0"/>
              <a:t>49</a:t>
            </a:fld>
            <a:endParaRPr lang="en-US"/>
          </a:p>
        </p:txBody>
      </p:sp>
    </p:spTree>
    <p:extLst>
      <p:ext uri="{BB962C8B-B14F-4D97-AF65-F5344CB8AC3E}">
        <p14:creationId xmlns:p14="http://schemas.microsoft.com/office/powerpoint/2010/main" val="4083538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Explain</a:t>
            </a:r>
            <a:r>
              <a:rPr lang="en-US" altLang="en-US" baseline="0" dirty="0" smtClean="0"/>
              <a:t> </a:t>
            </a:r>
            <a:r>
              <a:rPr lang="en-US" altLang="en-US" dirty="0" smtClean="0"/>
              <a:t>the executing process</a:t>
            </a:r>
          </a:p>
          <a:p>
            <a:pPr eaLnBrk="1" hangingPunct="1"/>
            <a:endParaRPr lang="en-US" altLang="en-US" dirty="0" smtClean="0"/>
          </a:p>
          <a:p>
            <a:pPr eaLnBrk="1" hangingPunct="1"/>
            <a:r>
              <a:rPr lang="en-US" altLang="en-US" dirty="0" smtClean="0"/>
              <a:t>The team has completed the planning process and work can now begin.</a:t>
            </a:r>
          </a:p>
          <a:p>
            <a:pPr eaLnBrk="1" hangingPunct="1"/>
            <a:endParaRPr lang="en-US" altLang="en-US" dirty="0" smtClean="0"/>
          </a:p>
          <a:p>
            <a:pPr eaLnBrk="1" hangingPunct="1"/>
            <a:r>
              <a:rPr lang="en-US" altLang="en-US" dirty="0" smtClean="0"/>
              <a:t>Regular status reporting and meetings to discuss the progress will occur during this process.</a:t>
            </a:r>
          </a:p>
          <a:p>
            <a:pPr eaLnBrk="1" hangingPunct="1"/>
            <a:endParaRPr lang="en-US" altLang="en-US" dirty="0" smtClean="0"/>
          </a:p>
          <a:p>
            <a:pPr eaLnBrk="1" hangingPunct="1"/>
            <a:r>
              <a:rPr lang="en-US" altLang="en-US" dirty="0" smtClean="0"/>
              <a:t>Continue to nourish open communication among team members, stakeholders and the project manager.</a:t>
            </a:r>
          </a:p>
          <a:p>
            <a:pPr eaLnBrk="1" hangingPunct="1"/>
            <a:endParaRPr lang="en-US" altLang="en-US" dirty="0" smtClean="0"/>
          </a:p>
          <a:p>
            <a:pPr eaLnBrk="1" hangingPunct="1"/>
            <a:r>
              <a:rPr lang="en-US" altLang="en-US" sz="1200" b="1" dirty="0" smtClean="0"/>
              <a:t>PMBOK Terms and Definitions</a:t>
            </a:r>
          </a:p>
          <a:p>
            <a:pPr eaLnBrk="1" hangingPunct="1"/>
            <a:r>
              <a:rPr lang="en-US" altLang="en-US" sz="1200" b="1" dirty="0" smtClean="0"/>
              <a:t>Project Executing </a:t>
            </a:r>
            <a:r>
              <a:rPr lang="en-US" altLang="en-US" sz="1200" dirty="0" smtClean="0"/>
              <a:t>– This process is when the work defined in the planning is started.  The scope statement explain the objective or purpose for the project.</a:t>
            </a:r>
            <a:endParaRPr lang="en-US" altLang="en-US" sz="1200" b="1" dirty="0" smtClean="0"/>
          </a:p>
          <a:p>
            <a:pPr eaLnBrk="1" hangingPunct="1"/>
            <a:r>
              <a:rPr lang="en-US" altLang="en-US" sz="1200" b="1" dirty="0" smtClean="0"/>
              <a:t>Issue – </a:t>
            </a:r>
            <a:r>
              <a:rPr lang="en-US" altLang="en-US" sz="1200" dirty="0" smtClean="0"/>
              <a:t>something in question or in dispute that needs to be resolved for the project to proceed</a:t>
            </a:r>
            <a:r>
              <a:rPr lang="en-US" altLang="en-US" sz="1200" b="1" dirty="0" smtClean="0"/>
              <a:t>. </a:t>
            </a:r>
          </a:p>
          <a:p>
            <a:pPr eaLnBrk="1" hangingPunct="1"/>
            <a:r>
              <a:rPr lang="en-US" altLang="en-US" sz="1200" b="1" dirty="0" smtClean="0"/>
              <a:t>Change Request </a:t>
            </a:r>
            <a:r>
              <a:rPr lang="en-US" altLang="en-US" sz="1200" dirty="0" smtClean="0"/>
              <a:t>– Requests to expand or reduce the project scope or procedures. Usually only formal documented request changes are performed with signed approval.</a:t>
            </a:r>
          </a:p>
        </p:txBody>
      </p:sp>
      <p:sp>
        <p:nvSpPr>
          <p:cNvPr id="4" name="Slide Number Placeholder 3"/>
          <p:cNvSpPr>
            <a:spLocks noGrp="1"/>
          </p:cNvSpPr>
          <p:nvPr>
            <p:ph type="sldNum" sz="quarter" idx="10"/>
          </p:nvPr>
        </p:nvSpPr>
        <p:spPr/>
        <p:txBody>
          <a:bodyPr/>
          <a:lstStyle/>
          <a:p>
            <a:fld id="{CFB737FC-9382-F947-AADD-FA4FB4659786}" type="slidenum">
              <a:rPr lang="en-US" smtClean="0"/>
              <a:t>51</a:t>
            </a:fld>
            <a:endParaRPr lang="en-US"/>
          </a:p>
        </p:txBody>
      </p:sp>
    </p:spTree>
    <p:extLst>
      <p:ext uri="{BB962C8B-B14F-4D97-AF65-F5344CB8AC3E}">
        <p14:creationId xmlns:p14="http://schemas.microsoft.com/office/powerpoint/2010/main" val="4041560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Review the recommendations </a:t>
            </a:r>
            <a:r>
              <a:rPr lang="en-US" altLang="en-US" baseline="0" dirty="0" smtClean="0"/>
              <a:t> E</a:t>
            </a:r>
            <a:r>
              <a:rPr lang="en-US" altLang="en-US" dirty="0" smtClean="0"/>
              <a:t>xplain that it is important to follow the procedure for your organization, but these recommendations can be used as guidelines.</a:t>
            </a:r>
          </a:p>
        </p:txBody>
      </p:sp>
      <p:sp>
        <p:nvSpPr>
          <p:cNvPr id="4" name="Slide Number Placeholder 3"/>
          <p:cNvSpPr>
            <a:spLocks noGrp="1"/>
          </p:cNvSpPr>
          <p:nvPr>
            <p:ph type="sldNum" sz="quarter" idx="10"/>
          </p:nvPr>
        </p:nvSpPr>
        <p:spPr/>
        <p:txBody>
          <a:bodyPr/>
          <a:lstStyle/>
          <a:p>
            <a:fld id="{CFB737FC-9382-F947-AADD-FA4FB4659786}" type="slidenum">
              <a:rPr lang="en-US" smtClean="0"/>
              <a:t>52</a:t>
            </a:fld>
            <a:endParaRPr lang="en-US"/>
          </a:p>
        </p:txBody>
      </p:sp>
    </p:spTree>
    <p:extLst>
      <p:ext uri="{BB962C8B-B14F-4D97-AF65-F5344CB8AC3E}">
        <p14:creationId xmlns:p14="http://schemas.microsoft.com/office/powerpoint/2010/main" val="413261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83" indent="-231183"/>
            <a:r>
              <a:rPr lang="en-US" altLang="en-US" b="1" dirty="0" smtClean="0"/>
              <a:t>Instructor’s Notes</a:t>
            </a:r>
          </a:p>
          <a:p>
            <a:pPr marL="231183" indent="-231183"/>
            <a:endParaRPr lang="en-US" altLang="en-US" b="1" dirty="0" smtClean="0"/>
          </a:p>
          <a:p>
            <a:pPr marL="231183" indent="-231183"/>
            <a:r>
              <a:rPr lang="en-US" altLang="en-US" dirty="0" smtClean="0"/>
              <a:t>The BINGO card for this exercise is included in the Appendix of the </a:t>
            </a:r>
            <a:r>
              <a:rPr lang="en-US" altLang="en-US" i="1" dirty="0" smtClean="0"/>
              <a:t>Project Management Skills for Life </a:t>
            </a:r>
            <a:r>
              <a:rPr lang="en-US" altLang="en-US" dirty="0" smtClean="0"/>
              <a:t>document. Allow 10-15 minutes to complete.</a:t>
            </a:r>
            <a:r>
              <a:rPr lang="en-US" altLang="en-US" baseline="0" dirty="0" smtClean="0"/>
              <a:t>  Instructors are encouraged to adjust the items in each space to better fit the audience (for example, in working with children, “has a tattoo” might be switched to “favorite color is green” or something else age-appropriate).</a:t>
            </a:r>
            <a:endParaRPr lang="en-US" altLang="en-US" dirty="0" smtClean="0"/>
          </a:p>
          <a:p>
            <a:pPr marL="231183" indent="-231183"/>
            <a:endParaRPr lang="en-US" altLang="en-US" b="1" dirty="0" smtClean="0"/>
          </a:p>
          <a:p>
            <a:pPr marL="231183" indent="-231183"/>
            <a:r>
              <a:rPr lang="en-US" altLang="en-US" b="1" dirty="0" smtClean="0"/>
              <a:t>Objective</a:t>
            </a:r>
            <a:r>
              <a:rPr lang="en-US" altLang="en-US" dirty="0" smtClean="0"/>
              <a:t>: The purpose of the game is to have everyone meet each  other.  </a:t>
            </a:r>
          </a:p>
          <a:p>
            <a:pPr marL="231183" indent="-231183"/>
            <a:endParaRPr lang="en-US" altLang="en-US" b="1" dirty="0" smtClean="0"/>
          </a:p>
          <a:p>
            <a:pPr marL="231183" indent="-231183">
              <a:buFontTx/>
              <a:buChar char="•"/>
            </a:pPr>
            <a:r>
              <a:rPr lang="en-US" altLang="en-US" dirty="0" smtClean="0"/>
              <a:t>Distribute one BINGO card to each participant.   </a:t>
            </a:r>
          </a:p>
          <a:p>
            <a:pPr marL="231183" indent="-231183">
              <a:buFontTx/>
              <a:buChar char="•"/>
            </a:pPr>
            <a:r>
              <a:rPr lang="en-US" altLang="en-US" dirty="0" smtClean="0"/>
              <a:t>Participants</a:t>
            </a:r>
            <a:r>
              <a:rPr lang="en-US" altLang="en-US" baseline="0" dirty="0" smtClean="0"/>
              <a:t> mingle and try to find individuals who meet the criteria in the squares on the BINGO card.  When an individual meets one of the criteria, they sign the square that applies (i.e. a person who is allergic to cats would sign the “Is allergic to cats” at the top of column B.  BINGO is achieved by getting five signatures in a row, arranged vertically, horizontally, of diagonally.</a:t>
            </a:r>
          </a:p>
          <a:p>
            <a:pPr marL="231183" indent="-231183">
              <a:buFontTx/>
              <a:buChar char="•"/>
            </a:pPr>
            <a:r>
              <a:rPr lang="en-US" altLang="en-US" baseline="0" dirty="0" smtClean="0"/>
              <a:t>The game works best if participants can only sign one box on each person’s card, but this rule may need to be modified for small groups.</a:t>
            </a:r>
            <a:endParaRPr lang="en-US" altLang="en-US" dirty="0" smtClean="0"/>
          </a:p>
          <a:p>
            <a:pPr marL="231183" indent="-231183">
              <a:buFontTx/>
              <a:buChar char="•"/>
            </a:pPr>
            <a:r>
              <a:rPr lang="en-US" altLang="en-US" dirty="0" smtClean="0"/>
              <a:t>The game is complete when there is a top winner, top three winners, or when 10-15 minutes has  lapsed. </a:t>
            </a:r>
          </a:p>
          <a:p>
            <a:pPr marL="231183" indent="-231183"/>
            <a:endParaRPr lang="en-US" altLang="en-US" b="1" dirty="0" smtClean="0"/>
          </a:p>
          <a:p>
            <a:pPr marL="231183" indent="-231183"/>
            <a:r>
              <a:rPr lang="en-US" altLang="en-US" dirty="0" smtClean="0"/>
              <a:t>Ask the team what they learned new about someone in the room.  Usually, some people already know each other and learn something new about that person or this is an opportunity to be introduced in a simple interesting approach.</a:t>
            </a:r>
          </a:p>
        </p:txBody>
      </p:sp>
      <p:sp>
        <p:nvSpPr>
          <p:cNvPr id="4" name="Slide Number Placeholder 3"/>
          <p:cNvSpPr>
            <a:spLocks noGrp="1"/>
          </p:cNvSpPr>
          <p:nvPr>
            <p:ph type="sldNum" sz="quarter" idx="10"/>
          </p:nvPr>
        </p:nvSpPr>
        <p:spPr/>
        <p:txBody>
          <a:bodyPr/>
          <a:lstStyle/>
          <a:p>
            <a:fld id="{CFB737FC-9382-F947-AADD-FA4FB4659786}" type="slidenum">
              <a:rPr lang="en-US" smtClean="0"/>
              <a:t>5</a:t>
            </a:fld>
            <a:endParaRPr lang="en-US"/>
          </a:p>
        </p:txBody>
      </p:sp>
    </p:spTree>
    <p:extLst>
      <p:ext uri="{BB962C8B-B14F-4D97-AF65-F5344CB8AC3E}">
        <p14:creationId xmlns:p14="http://schemas.microsoft.com/office/powerpoint/2010/main" val="3204946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Explain that the monitoring and controlling process involves</a:t>
            </a:r>
            <a:r>
              <a:rPr lang="en-US" altLang="en-US" baseline="0" dirty="0" smtClean="0"/>
              <a:t> meas</a:t>
            </a:r>
            <a:r>
              <a:rPr lang="en-US" altLang="en-US" dirty="0" smtClean="0"/>
              <a:t>uring and monitoring project execution and taking corrective action to keep the project on track according to the objectives of the project.</a:t>
            </a:r>
          </a:p>
          <a:p>
            <a:pPr eaLnBrk="1" hangingPunct="1"/>
            <a:endParaRPr lang="en-US" altLang="en-US" dirty="0" smtClean="0"/>
          </a:p>
          <a:p>
            <a:pPr eaLnBrk="1" hangingPunct="1"/>
            <a:r>
              <a:rPr lang="en-US" altLang="en-US" dirty="0" smtClean="0"/>
              <a:t>Explain the importance of reviewing the scope statement throughout all phases of the project.</a:t>
            </a:r>
          </a:p>
          <a:p>
            <a:pPr eaLnBrk="1" hangingPunct="1"/>
            <a:endParaRPr lang="en-US" altLang="en-US" dirty="0" smtClean="0"/>
          </a:p>
          <a:p>
            <a:pPr eaLnBrk="1" hangingPunct="1"/>
            <a:r>
              <a:rPr lang="en-US" altLang="en-US" dirty="0" smtClean="0"/>
              <a:t>Refer to the Issue Log Template and Change Request Template in the Appendix. </a:t>
            </a:r>
          </a:p>
        </p:txBody>
      </p:sp>
      <p:sp>
        <p:nvSpPr>
          <p:cNvPr id="4" name="Slide Number Placeholder 3"/>
          <p:cNvSpPr>
            <a:spLocks noGrp="1"/>
          </p:cNvSpPr>
          <p:nvPr>
            <p:ph type="sldNum" sz="quarter" idx="10"/>
          </p:nvPr>
        </p:nvSpPr>
        <p:spPr/>
        <p:txBody>
          <a:bodyPr/>
          <a:lstStyle/>
          <a:p>
            <a:fld id="{CFB737FC-9382-F947-AADD-FA4FB4659786}" type="slidenum">
              <a:rPr lang="en-US" smtClean="0"/>
              <a:t>54</a:t>
            </a:fld>
            <a:endParaRPr lang="en-US"/>
          </a:p>
        </p:txBody>
      </p:sp>
    </p:spTree>
    <p:extLst>
      <p:ext uri="{BB962C8B-B14F-4D97-AF65-F5344CB8AC3E}">
        <p14:creationId xmlns:p14="http://schemas.microsoft.com/office/powerpoint/2010/main" val="2366216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smtClean="0"/>
              <a:t>Instructor’s Notes</a:t>
            </a:r>
          </a:p>
          <a:p>
            <a:pPr eaLnBrk="1" hangingPunct="1">
              <a:defRPr/>
            </a:pPr>
            <a:endParaRPr lang="en-US" b="1" dirty="0" smtClean="0"/>
          </a:p>
          <a:p>
            <a:pPr eaLnBrk="1" hangingPunct="1">
              <a:defRPr/>
            </a:pPr>
            <a:r>
              <a:rPr lang="en-US" dirty="0" smtClean="0"/>
              <a:t>Refer to the Issue Log Template in the Appendix </a:t>
            </a:r>
          </a:p>
          <a:p>
            <a:pPr eaLnBrk="1" hangingPunct="1">
              <a:defRPr/>
            </a:pPr>
            <a:endParaRPr lang="en-US" dirty="0" smtClean="0"/>
          </a:p>
          <a:p>
            <a:pPr eaLnBrk="1" hangingPunct="1">
              <a:defRPr/>
            </a:pPr>
            <a:r>
              <a:rPr lang="en-US" dirty="0" smtClean="0"/>
              <a:t>Discuss the need for an Issue Log and how an issue can become a change request:  </a:t>
            </a:r>
          </a:p>
          <a:p>
            <a:pPr marL="231183" indent="-231183">
              <a:buFont typeface="Arial" pitchFamily="34" charset="0"/>
              <a:buChar char="•"/>
              <a:defRPr/>
            </a:pPr>
            <a:r>
              <a:rPr lang="en-US" dirty="0" smtClean="0"/>
              <a:t>  Number </a:t>
            </a:r>
          </a:p>
          <a:p>
            <a:pPr marL="231183" indent="-231183">
              <a:buFont typeface="Arial" pitchFamily="34" charset="0"/>
              <a:buChar char="•"/>
              <a:defRPr/>
            </a:pPr>
            <a:r>
              <a:rPr lang="en-US" dirty="0" smtClean="0"/>
              <a:t>  Issue</a:t>
            </a:r>
          </a:p>
          <a:p>
            <a:pPr marL="231183" indent="-231183">
              <a:buFont typeface="Arial" pitchFamily="34" charset="0"/>
              <a:buChar char="•"/>
              <a:defRPr/>
            </a:pPr>
            <a:r>
              <a:rPr lang="en-US" dirty="0" smtClean="0"/>
              <a:t>  Owner</a:t>
            </a:r>
          </a:p>
          <a:p>
            <a:pPr marL="231183" indent="-231183">
              <a:buFont typeface="Arial" pitchFamily="34" charset="0"/>
              <a:buChar char="•"/>
              <a:defRPr/>
            </a:pPr>
            <a:r>
              <a:rPr lang="en-US" dirty="0" smtClean="0"/>
              <a:t>  Status</a:t>
            </a:r>
          </a:p>
          <a:p>
            <a:pPr marL="231183" indent="-231183">
              <a:buFont typeface="Arial" pitchFamily="34" charset="0"/>
              <a:buChar char="•"/>
              <a:defRPr/>
            </a:pPr>
            <a:r>
              <a:rPr lang="en-US" dirty="0" smtClean="0"/>
              <a:t>  Date Opened</a:t>
            </a:r>
          </a:p>
          <a:p>
            <a:pPr marL="231183" indent="-231183">
              <a:buFont typeface="Arial" pitchFamily="34" charset="0"/>
              <a:buChar char="•"/>
              <a:defRPr/>
            </a:pPr>
            <a:r>
              <a:rPr lang="en-US" dirty="0" smtClean="0"/>
              <a:t>  Date Closed</a:t>
            </a:r>
          </a:p>
          <a:p>
            <a:pPr marL="231183" indent="-231183">
              <a:buFont typeface="Arial" pitchFamily="34" charset="0"/>
              <a:buChar char="•"/>
              <a:defRPr/>
            </a:pPr>
            <a:r>
              <a:rPr lang="en-US" dirty="0" smtClean="0"/>
              <a:t>  Resolution</a:t>
            </a:r>
          </a:p>
        </p:txBody>
      </p:sp>
      <p:sp>
        <p:nvSpPr>
          <p:cNvPr id="4" name="Slide Number Placeholder 3"/>
          <p:cNvSpPr>
            <a:spLocks noGrp="1"/>
          </p:cNvSpPr>
          <p:nvPr>
            <p:ph type="sldNum" sz="quarter" idx="10"/>
          </p:nvPr>
        </p:nvSpPr>
        <p:spPr/>
        <p:txBody>
          <a:bodyPr/>
          <a:lstStyle/>
          <a:p>
            <a:fld id="{CFB737FC-9382-F947-AADD-FA4FB4659786}" type="slidenum">
              <a:rPr lang="en-US" smtClean="0"/>
              <a:t>55</a:t>
            </a:fld>
            <a:endParaRPr lang="en-US"/>
          </a:p>
        </p:txBody>
      </p:sp>
    </p:spTree>
    <p:extLst>
      <p:ext uri="{BB962C8B-B14F-4D97-AF65-F5344CB8AC3E}">
        <p14:creationId xmlns:p14="http://schemas.microsoft.com/office/powerpoint/2010/main" val="1496432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83" indent="-231183">
              <a:lnSpc>
                <a:spcPct val="80000"/>
              </a:lnSpc>
              <a:defRPr/>
            </a:pPr>
            <a:r>
              <a:rPr lang="en-US" b="1" dirty="0" smtClean="0"/>
              <a:t>Instructor Notes</a:t>
            </a:r>
          </a:p>
          <a:p>
            <a:pPr marL="231183" indent="-231183">
              <a:lnSpc>
                <a:spcPct val="80000"/>
              </a:lnSpc>
              <a:defRPr/>
            </a:pPr>
            <a:endParaRPr lang="en-US" b="1" dirty="0" smtClean="0"/>
          </a:p>
          <a:p>
            <a:pPr marL="231183" indent="-231183">
              <a:lnSpc>
                <a:spcPct val="80000"/>
              </a:lnSpc>
              <a:defRPr/>
            </a:pPr>
            <a:r>
              <a:rPr lang="en-US" b="1" dirty="0" smtClean="0"/>
              <a:t>Exercise 5:</a:t>
            </a:r>
            <a:r>
              <a:rPr lang="en-US" dirty="0" smtClean="0"/>
              <a:t>  This exercise can be found in the </a:t>
            </a:r>
            <a:r>
              <a:rPr lang="en-US" i="1" dirty="0" smtClean="0"/>
              <a:t>Project Management Skills for Life </a:t>
            </a:r>
            <a:r>
              <a:rPr lang="en-US" dirty="0" smtClean="0"/>
              <a:t>document. Discuss with the team how an unexpected change can impact a project. Allow 10 minutes for this exercise</a:t>
            </a:r>
          </a:p>
          <a:p>
            <a:pPr marL="231183" indent="-231183">
              <a:lnSpc>
                <a:spcPct val="80000"/>
              </a:lnSpc>
              <a:defRPr/>
            </a:pPr>
            <a:endParaRPr lang="en-US" dirty="0" smtClean="0"/>
          </a:p>
          <a:p>
            <a:pPr marL="231183" indent="-231183">
              <a:lnSpc>
                <a:spcPct val="80000"/>
              </a:lnSpc>
              <a:defRPr/>
            </a:pPr>
            <a:r>
              <a:rPr lang="en-US" b="1" dirty="0" smtClean="0"/>
              <a:t>Objective:  </a:t>
            </a:r>
            <a:r>
              <a:rPr lang="en-US" dirty="0" smtClean="0"/>
              <a:t>Discuss the impacts of change and the importance of controlling change throughout the project. </a:t>
            </a:r>
            <a:r>
              <a:rPr lang="en-US" b="1" dirty="0" smtClean="0"/>
              <a:t> </a:t>
            </a:r>
          </a:p>
          <a:p>
            <a:pPr marL="231183" indent="-231183">
              <a:lnSpc>
                <a:spcPct val="80000"/>
              </a:lnSpc>
              <a:defRPr/>
            </a:pPr>
            <a:endParaRPr lang="en-US" dirty="0" smtClean="0"/>
          </a:p>
          <a:p>
            <a:pPr>
              <a:defRPr/>
            </a:pPr>
            <a:r>
              <a:rPr lang="en-US" dirty="0" smtClean="0"/>
              <a:t>Questions to discuss:</a:t>
            </a:r>
          </a:p>
          <a:p>
            <a:pPr marL="227972" indent="-227972">
              <a:buFont typeface="Arial" pitchFamily="34" charset="0"/>
              <a:buChar char="•"/>
              <a:defRPr/>
            </a:pPr>
            <a:r>
              <a:rPr lang="en-US" dirty="0" smtClean="0"/>
              <a:t>How did the changes impact the scope and/or schedule of the project?</a:t>
            </a:r>
          </a:p>
          <a:p>
            <a:pPr marL="227972" indent="-227972">
              <a:buFont typeface="Arial" pitchFamily="34" charset="0"/>
              <a:buChar char="•"/>
              <a:defRPr/>
            </a:pPr>
            <a:r>
              <a:rPr lang="en-US" dirty="0" smtClean="0"/>
              <a:t>What could happen to a project to cause the project schedule to slip or incur scope creep?</a:t>
            </a:r>
          </a:p>
          <a:p>
            <a:pPr>
              <a:buFont typeface="Arial" pitchFamily="34" charset="0"/>
              <a:buChar char="•"/>
              <a:defRPr/>
            </a:pPr>
            <a:endParaRPr lang="en-US" dirty="0" smtClean="0"/>
          </a:p>
          <a:p>
            <a:pPr>
              <a:buFont typeface="Arial" pitchFamily="34" charset="0"/>
              <a:buNone/>
              <a:defRPr/>
            </a:pPr>
            <a:r>
              <a:rPr lang="en-US" dirty="0" smtClean="0"/>
              <a:t>Scope creep is added work without appropriately adjusting schedules and resources and without obtaining approval of the sponsor. </a:t>
            </a:r>
          </a:p>
        </p:txBody>
      </p:sp>
      <p:sp>
        <p:nvSpPr>
          <p:cNvPr id="4" name="Slide Number Placeholder 3"/>
          <p:cNvSpPr>
            <a:spLocks noGrp="1"/>
          </p:cNvSpPr>
          <p:nvPr>
            <p:ph type="sldNum" sz="quarter" idx="10"/>
          </p:nvPr>
        </p:nvSpPr>
        <p:spPr/>
        <p:txBody>
          <a:bodyPr/>
          <a:lstStyle/>
          <a:p>
            <a:fld id="{CFB737FC-9382-F947-AADD-FA4FB4659786}" type="slidenum">
              <a:rPr lang="en-US" smtClean="0"/>
              <a:t>56</a:t>
            </a:fld>
            <a:endParaRPr lang="en-US"/>
          </a:p>
        </p:txBody>
      </p:sp>
    </p:spTree>
    <p:extLst>
      <p:ext uri="{BB962C8B-B14F-4D97-AF65-F5344CB8AC3E}">
        <p14:creationId xmlns:p14="http://schemas.microsoft.com/office/powerpoint/2010/main" val="68342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dirty="0" smtClean="0"/>
          </a:p>
          <a:p>
            <a:pPr eaLnBrk="1" hangingPunct="1"/>
            <a:r>
              <a:rPr lang="en-US" altLang="en-US" dirty="0" smtClean="0"/>
              <a:t>Explain that the project manager and team need to watch these on-going activities throughout the project.</a:t>
            </a:r>
          </a:p>
          <a:p>
            <a:pPr eaLnBrk="1" hangingPunct="1"/>
            <a:endParaRPr lang="en-US" altLang="en-US" dirty="0" smtClean="0"/>
          </a:p>
          <a:p>
            <a:pPr eaLnBrk="1" hangingPunct="1"/>
            <a:r>
              <a:rPr lang="en-US" altLang="en-US" dirty="0" smtClean="0"/>
              <a:t>Be prepared to discuss with the group.</a:t>
            </a:r>
          </a:p>
        </p:txBody>
      </p:sp>
      <p:sp>
        <p:nvSpPr>
          <p:cNvPr id="4" name="Slide Number Placeholder 3"/>
          <p:cNvSpPr>
            <a:spLocks noGrp="1"/>
          </p:cNvSpPr>
          <p:nvPr>
            <p:ph type="sldNum" sz="quarter" idx="10"/>
          </p:nvPr>
        </p:nvSpPr>
        <p:spPr/>
        <p:txBody>
          <a:bodyPr/>
          <a:lstStyle/>
          <a:p>
            <a:fld id="{CFB737FC-9382-F947-AADD-FA4FB4659786}" type="slidenum">
              <a:rPr lang="en-US" smtClean="0"/>
              <a:t>57</a:t>
            </a:fld>
            <a:endParaRPr lang="en-US"/>
          </a:p>
        </p:txBody>
      </p:sp>
    </p:spTree>
    <p:extLst>
      <p:ext uri="{BB962C8B-B14F-4D97-AF65-F5344CB8AC3E}">
        <p14:creationId xmlns:p14="http://schemas.microsoft.com/office/powerpoint/2010/main" val="2974812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The closing process is a formal termination of the project activities.</a:t>
            </a:r>
          </a:p>
          <a:p>
            <a:pPr algn="ctr" eaLnBrk="1" hangingPunct="1"/>
            <a:endParaRPr lang="en-US" altLang="en-US" b="1" i="1" dirty="0" smtClean="0"/>
          </a:p>
          <a:p>
            <a:pPr eaLnBrk="1" hangingPunct="1"/>
            <a:r>
              <a:rPr lang="en-US" altLang="en-US" b="1" dirty="0" smtClean="0"/>
              <a:t>PMBOK Terms and Definitions</a:t>
            </a:r>
          </a:p>
          <a:p>
            <a:pPr eaLnBrk="1" hangingPunct="1"/>
            <a:r>
              <a:rPr lang="en-US" altLang="en-US" b="1" dirty="0" smtClean="0"/>
              <a:t>Project closing – </a:t>
            </a:r>
            <a:r>
              <a:rPr lang="en-US" altLang="en-US" dirty="0" smtClean="0"/>
              <a:t>this is the process to formally terminate all activities of a project or phase.</a:t>
            </a:r>
          </a:p>
          <a:p>
            <a:pPr eaLnBrk="1" hangingPunct="1"/>
            <a:r>
              <a:rPr lang="en-US" altLang="en-US" b="1" dirty="0" smtClean="0"/>
              <a:t>Lessons learned – </a:t>
            </a:r>
            <a:r>
              <a:rPr lang="en-US" altLang="en-US" dirty="0" smtClean="0"/>
              <a:t>This is an open meeting to discuss any changes that could help improve future projects.</a:t>
            </a:r>
          </a:p>
          <a:p>
            <a:pPr eaLnBrk="1" hangingPunct="1"/>
            <a:r>
              <a:rPr lang="en-US" altLang="en-US" b="1" dirty="0" smtClean="0"/>
              <a:t>Contract closure – </a:t>
            </a:r>
            <a:r>
              <a:rPr lang="en-US" altLang="en-US" dirty="0" smtClean="0"/>
              <a:t>the process of completing any contracts and obtaining appropriate sign-off.</a:t>
            </a:r>
          </a:p>
        </p:txBody>
      </p:sp>
      <p:sp>
        <p:nvSpPr>
          <p:cNvPr id="4" name="Slide Number Placeholder 3"/>
          <p:cNvSpPr>
            <a:spLocks noGrp="1"/>
          </p:cNvSpPr>
          <p:nvPr>
            <p:ph type="sldNum" sz="quarter" idx="10"/>
          </p:nvPr>
        </p:nvSpPr>
        <p:spPr/>
        <p:txBody>
          <a:bodyPr/>
          <a:lstStyle/>
          <a:p>
            <a:fld id="{CFB737FC-9382-F947-AADD-FA4FB4659786}" type="slidenum">
              <a:rPr lang="en-US" smtClean="0"/>
              <a:t>59</a:t>
            </a:fld>
            <a:endParaRPr lang="en-US"/>
          </a:p>
        </p:txBody>
      </p:sp>
    </p:spTree>
    <p:extLst>
      <p:ext uri="{BB962C8B-B14F-4D97-AF65-F5344CB8AC3E}">
        <p14:creationId xmlns:p14="http://schemas.microsoft.com/office/powerpoint/2010/main" val="3948604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b="1" dirty="0" smtClean="0"/>
              <a:t>Lessons Learned</a:t>
            </a:r>
          </a:p>
          <a:p>
            <a:pPr eaLnBrk="1" hangingPunct="1"/>
            <a:r>
              <a:rPr lang="en-US" altLang="en-US" dirty="0" smtClean="0"/>
              <a:t>Explain the lessons learned process.  Have the team discuss the successes and failures of the project.  Record the responses  in the Lessons Learned Template in the Appendix. </a:t>
            </a:r>
          </a:p>
        </p:txBody>
      </p:sp>
      <p:sp>
        <p:nvSpPr>
          <p:cNvPr id="4" name="Slide Number Placeholder 3"/>
          <p:cNvSpPr>
            <a:spLocks noGrp="1"/>
          </p:cNvSpPr>
          <p:nvPr>
            <p:ph type="sldNum" sz="quarter" idx="10"/>
          </p:nvPr>
        </p:nvSpPr>
        <p:spPr/>
        <p:txBody>
          <a:bodyPr/>
          <a:lstStyle/>
          <a:p>
            <a:fld id="{CFB737FC-9382-F947-AADD-FA4FB4659786}" type="slidenum">
              <a:rPr lang="en-US" smtClean="0"/>
              <a:t>60</a:t>
            </a:fld>
            <a:endParaRPr lang="en-US"/>
          </a:p>
        </p:txBody>
      </p:sp>
    </p:spTree>
    <p:extLst>
      <p:ext uri="{BB962C8B-B14F-4D97-AF65-F5344CB8AC3E}">
        <p14:creationId xmlns:p14="http://schemas.microsoft.com/office/powerpoint/2010/main" val="1612918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b="1" dirty="0" smtClean="0"/>
              <a:t>Final Work</a:t>
            </a:r>
          </a:p>
          <a:p>
            <a:pPr eaLnBrk="1" hangingPunct="1"/>
            <a:r>
              <a:rPr lang="en-US" altLang="en-US" dirty="0" smtClean="0"/>
              <a:t>Complete all forms and inform the team of project closure.  Prepare to hand the product or service to the sponsor. Document any records or files.</a:t>
            </a:r>
          </a:p>
        </p:txBody>
      </p:sp>
      <p:sp>
        <p:nvSpPr>
          <p:cNvPr id="4" name="Slide Number Placeholder 3"/>
          <p:cNvSpPr>
            <a:spLocks noGrp="1"/>
          </p:cNvSpPr>
          <p:nvPr>
            <p:ph type="sldNum" sz="quarter" idx="10"/>
          </p:nvPr>
        </p:nvSpPr>
        <p:spPr/>
        <p:txBody>
          <a:bodyPr/>
          <a:lstStyle/>
          <a:p>
            <a:fld id="{CFB737FC-9382-F947-AADD-FA4FB4659786}" type="slidenum">
              <a:rPr lang="en-US" smtClean="0"/>
              <a:t>61</a:t>
            </a:fld>
            <a:endParaRPr lang="en-US"/>
          </a:p>
        </p:txBody>
      </p:sp>
    </p:spTree>
    <p:extLst>
      <p:ext uri="{BB962C8B-B14F-4D97-AF65-F5344CB8AC3E}">
        <p14:creationId xmlns:p14="http://schemas.microsoft.com/office/powerpoint/2010/main" val="30707197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b="1" dirty="0" smtClean="0"/>
              <a:t>Contract Closeout</a:t>
            </a:r>
          </a:p>
          <a:p>
            <a:pPr eaLnBrk="1" hangingPunct="1"/>
            <a:r>
              <a:rPr lang="en-US" altLang="en-US" dirty="0" smtClean="0"/>
              <a:t>Actually  prepare to transfer the product or service to the sponsor (this could be a client or customer.)  Follow</a:t>
            </a:r>
            <a:r>
              <a:rPr lang="en-US" altLang="en-US" baseline="0" dirty="0" smtClean="0"/>
              <a:t> </a:t>
            </a:r>
            <a:r>
              <a:rPr lang="en-US" altLang="en-US" dirty="0" smtClean="0"/>
              <a:t>up with the sponsor to ensure the requirements were met.</a:t>
            </a:r>
          </a:p>
        </p:txBody>
      </p:sp>
      <p:sp>
        <p:nvSpPr>
          <p:cNvPr id="4" name="Slide Number Placeholder 3"/>
          <p:cNvSpPr>
            <a:spLocks noGrp="1"/>
          </p:cNvSpPr>
          <p:nvPr>
            <p:ph type="sldNum" sz="quarter" idx="10"/>
          </p:nvPr>
        </p:nvSpPr>
        <p:spPr/>
        <p:txBody>
          <a:bodyPr/>
          <a:lstStyle/>
          <a:p>
            <a:fld id="{CFB737FC-9382-F947-AADD-FA4FB4659786}" type="slidenum">
              <a:rPr lang="en-US" smtClean="0"/>
              <a:t>62</a:t>
            </a:fld>
            <a:endParaRPr lang="en-US"/>
          </a:p>
        </p:txBody>
      </p:sp>
    </p:spTree>
    <p:extLst>
      <p:ext uri="{BB962C8B-B14F-4D97-AF65-F5344CB8AC3E}">
        <p14:creationId xmlns:p14="http://schemas.microsoft.com/office/powerpoint/2010/main" val="30950704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Discuss how to celebrate the completion of the project. Explain how celebrating builds good synergy among team members and allows for networking.</a:t>
            </a:r>
          </a:p>
          <a:p>
            <a:pPr eaLnBrk="1" hangingPunct="1"/>
            <a:endParaRPr lang="en-US" altLang="en-US" dirty="0" smtClean="0"/>
          </a:p>
          <a:p>
            <a:pPr eaLnBrk="1" hangingPunct="1"/>
            <a:r>
              <a:rPr lang="en-US" altLang="en-US" dirty="0" smtClean="0"/>
              <a:t>Use examples of your own to describe ways to get the team together.  </a:t>
            </a:r>
          </a:p>
          <a:p>
            <a:pPr eaLnBrk="1" hangingPunct="1"/>
            <a:endParaRPr lang="en-US" altLang="en-US" dirty="0" smtClean="0"/>
          </a:p>
          <a:p>
            <a:pPr eaLnBrk="1" hangingPunct="1"/>
            <a:r>
              <a:rPr lang="en-US" altLang="en-US" dirty="0" smtClean="0"/>
              <a:t>Be creative to show appreciation for the team members.  </a:t>
            </a:r>
          </a:p>
          <a:p>
            <a:pPr eaLnBrk="1" hangingPunct="1"/>
            <a:endParaRPr lang="en-US" altLang="en-US" dirty="0" smtClean="0"/>
          </a:p>
          <a:p>
            <a:pPr eaLnBrk="1" hangingPunct="1"/>
            <a:r>
              <a:rPr lang="en-US" altLang="en-US" dirty="0" smtClean="0"/>
              <a:t>The project manager or the team can decide how to celebrate the closure of the project.</a:t>
            </a:r>
          </a:p>
        </p:txBody>
      </p:sp>
      <p:sp>
        <p:nvSpPr>
          <p:cNvPr id="4" name="Slide Number Placeholder 3"/>
          <p:cNvSpPr>
            <a:spLocks noGrp="1"/>
          </p:cNvSpPr>
          <p:nvPr>
            <p:ph type="sldNum" sz="quarter" idx="10"/>
          </p:nvPr>
        </p:nvSpPr>
        <p:spPr/>
        <p:txBody>
          <a:bodyPr/>
          <a:lstStyle/>
          <a:p>
            <a:fld id="{CFB737FC-9382-F947-AADD-FA4FB4659786}" type="slidenum">
              <a:rPr lang="en-US" smtClean="0"/>
              <a:t>63</a:t>
            </a:fld>
            <a:endParaRPr lang="en-US"/>
          </a:p>
        </p:txBody>
      </p:sp>
    </p:spTree>
    <p:extLst>
      <p:ext uri="{BB962C8B-B14F-4D97-AF65-F5344CB8AC3E}">
        <p14:creationId xmlns:p14="http://schemas.microsoft.com/office/powerpoint/2010/main" val="11770177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Emphasize the requirements of a project</a:t>
            </a:r>
          </a:p>
        </p:txBody>
      </p:sp>
      <p:sp>
        <p:nvSpPr>
          <p:cNvPr id="4" name="Slide Number Placeholder 3"/>
          <p:cNvSpPr>
            <a:spLocks noGrp="1"/>
          </p:cNvSpPr>
          <p:nvPr>
            <p:ph type="sldNum" sz="quarter" idx="10"/>
          </p:nvPr>
        </p:nvSpPr>
        <p:spPr/>
        <p:txBody>
          <a:bodyPr/>
          <a:lstStyle/>
          <a:p>
            <a:fld id="{CFB737FC-9382-F947-AADD-FA4FB4659786}" type="slidenum">
              <a:rPr lang="en-US" smtClean="0"/>
              <a:t>66</a:t>
            </a:fld>
            <a:endParaRPr lang="en-US"/>
          </a:p>
        </p:txBody>
      </p:sp>
    </p:spTree>
    <p:extLst>
      <p:ext uri="{BB962C8B-B14F-4D97-AF65-F5344CB8AC3E}">
        <p14:creationId xmlns:p14="http://schemas.microsoft.com/office/powerpoint/2010/main" val="254495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83" indent="-231183"/>
            <a:r>
              <a:rPr lang="en-US" altLang="en-US" b="1" dirty="0" smtClean="0"/>
              <a:t>Instructor’s Notes</a:t>
            </a:r>
          </a:p>
          <a:p>
            <a:pPr marL="231183" indent="-231183"/>
            <a:endParaRPr lang="en-US" altLang="en-US" b="1" dirty="0" smtClean="0"/>
          </a:p>
          <a:p>
            <a:pPr marL="231183" indent="-231183"/>
            <a:r>
              <a:rPr lang="en-US" altLang="en-US" dirty="0" smtClean="0"/>
              <a:t>Explain a project and provide some examples. </a:t>
            </a:r>
          </a:p>
          <a:p>
            <a:pPr marL="231183" indent="-231183"/>
            <a:endParaRPr lang="en-US" altLang="en-US" dirty="0" smtClean="0"/>
          </a:p>
          <a:p>
            <a:pPr marL="231183" indent="-231183">
              <a:lnSpc>
                <a:spcPct val="80000"/>
              </a:lnSpc>
            </a:pPr>
            <a:r>
              <a:rPr lang="en-US" altLang="en-US" dirty="0" smtClean="0"/>
              <a:t>Identify and discuss key components of a successful project. Two points to include:</a:t>
            </a:r>
          </a:p>
          <a:p>
            <a:pPr marL="231183" indent="-231183">
              <a:lnSpc>
                <a:spcPct val="80000"/>
              </a:lnSpc>
              <a:buFontTx/>
              <a:buChar char="•"/>
            </a:pPr>
            <a:r>
              <a:rPr lang="en-US" altLang="en-US" dirty="0" smtClean="0"/>
              <a:t>The importance of completing the project on time</a:t>
            </a:r>
          </a:p>
          <a:p>
            <a:pPr marL="231183" indent="-231183">
              <a:lnSpc>
                <a:spcPct val="80000"/>
              </a:lnSpc>
              <a:buFontTx/>
              <a:buChar char="•"/>
            </a:pPr>
            <a:r>
              <a:rPr lang="en-US" altLang="en-US" dirty="0" smtClean="0"/>
              <a:t>The importance of obtaining sponsor approval at the completion of the project</a:t>
            </a:r>
          </a:p>
        </p:txBody>
      </p:sp>
      <p:sp>
        <p:nvSpPr>
          <p:cNvPr id="4" name="Slide Number Placeholder 3"/>
          <p:cNvSpPr>
            <a:spLocks noGrp="1"/>
          </p:cNvSpPr>
          <p:nvPr>
            <p:ph type="sldNum" sz="quarter" idx="10"/>
          </p:nvPr>
        </p:nvSpPr>
        <p:spPr/>
        <p:txBody>
          <a:bodyPr/>
          <a:lstStyle/>
          <a:p>
            <a:fld id="{CFB737FC-9382-F947-AADD-FA4FB4659786}" type="slidenum">
              <a:rPr lang="en-US" smtClean="0"/>
              <a:t>7</a:t>
            </a:fld>
            <a:endParaRPr lang="en-US"/>
          </a:p>
        </p:txBody>
      </p:sp>
    </p:spTree>
    <p:extLst>
      <p:ext uri="{BB962C8B-B14F-4D97-AF65-F5344CB8AC3E}">
        <p14:creationId xmlns:p14="http://schemas.microsoft.com/office/powerpoint/2010/main" val="3272163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Discuss the five processes – see if the students can recite them in order.</a:t>
            </a:r>
          </a:p>
        </p:txBody>
      </p:sp>
      <p:sp>
        <p:nvSpPr>
          <p:cNvPr id="4" name="Slide Number Placeholder 3"/>
          <p:cNvSpPr>
            <a:spLocks noGrp="1"/>
          </p:cNvSpPr>
          <p:nvPr>
            <p:ph type="sldNum" sz="quarter" idx="10"/>
          </p:nvPr>
        </p:nvSpPr>
        <p:spPr/>
        <p:txBody>
          <a:bodyPr/>
          <a:lstStyle/>
          <a:p>
            <a:fld id="{CFB737FC-9382-F947-AADD-FA4FB4659786}" type="slidenum">
              <a:rPr lang="en-US" smtClean="0"/>
              <a:t>67</a:t>
            </a:fld>
            <a:endParaRPr lang="en-US"/>
          </a:p>
        </p:txBody>
      </p:sp>
    </p:spTree>
    <p:extLst>
      <p:ext uri="{BB962C8B-B14F-4D97-AF65-F5344CB8AC3E}">
        <p14:creationId xmlns:p14="http://schemas.microsoft.com/office/powerpoint/2010/main" val="23272597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dirty="0" smtClean="0"/>
          </a:p>
          <a:p>
            <a:pPr eaLnBrk="1" hangingPunct="1"/>
            <a:r>
              <a:rPr lang="en-US" altLang="en-US" dirty="0" smtClean="0"/>
              <a:t>Review the questions and recap the importance of getting them right before the work begins.</a:t>
            </a:r>
          </a:p>
        </p:txBody>
      </p:sp>
      <p:sp>
        <p:nvSpPr>
          <p:cNvPr id="4" name="Slide Number Placeholder 3"/>
          <p:cNvSpPr>
            <a:spLocks noGrp="1"/>
          </p:cNvSpPr>
          <p:nvPr>
            <p:ph type="sldNum" sz="quarter" idx="10"/>
          </p:nvPr>
        </p:nvSpPr>
        <p:spPr/>
        <p:txBody>
          <a:bodyPr/>
          <a:lstStyle/>
          <a:p>
            <a:fld id="{CFB737FC-9382-F947-AADD-FA4FB4659786}" type="slidenum">
              <a:rPr lang="en-US" smtClean="0"/>
              <a:t>68</a:t>
            </a:fld>
            <a:endParaRPr lang="en-US"/>
          </a:p>
        </p:txBody>
      </p:sp>
    </p:spTree>
    <p:extLst>
      <p:ext uri="{BB962C8B-B14F-4D97-AF65-F5344CB8AC3E}">
        <p14:creationId xmlns:p14="http://schemas.microsoft.com/office/powerpoint/2010/main" val="4275809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smtClean="0"/>
              <a:t>Instructor’s Notes</a:t>
            </a:r>
          </a:p>
          <a:p>
            <a:pPr eaLnBrk="1" hangingPunct="1">
              <a:defRPr/>
            </a:pPr>
            <a:endParaRPr lang="en-US" b="1" dirty="0" smtClean="0"/>
          </a:p>
          <a:p>
            <a:pPr eaLnBrk="1" hangingPunct="1">
              <a:defRPr/>
            </a:pPr>
            <a:r>
              <a:rPr lang="en-US" dirty="0" smtClean="0"/>
              <a:t>Talk and discuss: </a:t>
            </a:r>
          </a:p>
          <a:p>
            <a:pPr marL="231183" indent="-231183">
              <a:buFont typeface="Arial" pitchFamily="34" charset="0"/>
              <a:buChar char="•"/>
              <a:defRPr/>
            </a:pPr>
            <a:r>
              <a:rPr lang="en-US" dirty="0" smtClean="0"/>
              <a:t>any mentoring and coaching experiences, particularly how mentoring and coaching assisted with the completion of tasks.</a:t>
            </a:r>
          </a:p>
          <a:p>
            <a:pPr marL="231183" indent="-231183">
              <a:buFont typeface="Arial" pitchFamily="34" charset="0"/>
              <a:buChar char="•"/>
              <a:defRPr/>
            </a:pPr>
            <a:r>
              <a:rPr lang="en-US" dirty="0" smtClean="0"/>
              <a:t>how communication is so critical during the entire lifecycle of a project</a:t>
            </a:r>
          </a:p>
          <a:p>
            <a:pPr marL="231183" indent="-231183">
              <a:buFont typeface="Arial" pitchFamily="34" charset="0"/>
              <a:buChar char="•"/>
              <a:defRPr/>
            </a:pPr>
            <a:r>
              <a:rPr lang="en-US" dirty="0" smtClean="0"/>
              <a:t>an example of closing a contractual agreement </a:t>
            </a:r>
          </a:p>
        </p:txBody>
      </p:sp>
      <p:sp>
        <p:nvSpPr>
          <p:cNvPr id="4" name="Slide Number Placeholder 3"/>
          <p:cNvSpPr>
            <a:spLocks noGrp="1"/>
          </p:cNvSpPr>
          <p:nvPr>
            <p:ph type="sldNum" sz="quarter" idx="10"/>
          </p:nvPr>
        </p:nvSpPr>
        <p:spPr/>
        <p:txBody>
          <a:bodyPr/>
          <a:lstStyle/>
          <a:p>
            <a:fld id="{CFB737FC-9382-F947-AADD-FA4FB4659786}" type="slidenum">
              <a:rPr lang="en-US" smtClean="0"/>
              <a:t>69</a:t>
            </a:fld>
            <a:endParaRPr lang="en-US"/>
          </a:p>
        </p:txBody>
      </p:sp>
    </p:spTree>
    <p:extLst>
      <p:ext uri="{BB962C8B-B14F-4D97-AF65-F5344CB8AC3E}">
        <p14:creationId xmlns:p14="http://schemas.microsoft.com/office/powerpoint/2010/main" val="2177859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Why is having sign-off from the sponsor needed?</a:t>
            </a:r>
          </a:p>
        </p:txBody>
      </p:sp>
      <p:sp>
        <p:nvSpPr>
          <p:cNvPr id="4" name="Slide Number Placeholder 3"/>
          <p:cNvSpPr>
            <a:spLocks noGrp="1"/>
          </p:cNvSpPr>
          <p:nvPr>
            <p:ph type="sldNum" sz="quarter" idx="10"/>
          </p:nvPr>
        </p:nvSpPr>
        <p:spPr/>
        <p:txBody>
          <a:bodyPr/>
          <a:lstStyle/>
          <a:p>
            <a:fld id="{CFB737FC-9382-F947-AADD-FA4FB4659786}" type="slidenum">
              <a:rPr lang="en-US" smtClean="0"/>
              <a:t>70</a:t>
            </a:fld>
            <a:endParaRPr lang="en-US"/>
          </a:p>
        </p:txBody>
      </p:sp>
    </p:spTree>
    <p:extLst>
      <p:ext uri="{BB962C8B-B14F-4D97-AF65-F5344CB8AC3E}">
        <p14:creationId xmlns:p14="http://schemas.microsoft.com/office/powerpoint/2010/main" val="279915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83" indent="-231183">
              <a:lnSpc>
                <a:spcPct val="80000"/>
              </a:lnSpc>
            </a:pPr>
            <a:r>
              <a:rPr lang="en-US" altLang="en-US" b="1" dirty="0" smtClean="0"/>
              <a:t>Instructor Notes</a:t>
            </a:r>
          </a:p>
          <a:p>
            <a:pPr marL="231183" indent="-231183">
              <a:lnSpc>
                <a:spcPct val="80000"/>
              </a:lnSpc>
            </a:pPr>
            <a:endParaRPr lang="en-US" altLang="en-US" b="1" dirty="0" smtClean="0"/>
          </a:p>
          <a:p>
            <a:pPr marL="231183" indent="-231183">
              <a:lnSpc>
                <a:spcPct val="80000"/>
              </a:lnSpc>
            </a:pPr>
            <a:r>
              <a:rPr lang="en-US" altLang="en-US" b="1" dirty="0" smtClean="0"/>
              <a:t>Exercise 1:</a:t>
            </a:r>
            <a:r>
              <a:rPr lang="en-US" altLang="en-US" dirty="0" smtClean="0"/>
              <a:t>  This exercise can be found in the </a:t>
            </a:r>
            <a:r>
              <a:rPr lang="en-US" altLang="en-US" i="1" dirty="0" smtClean="0"/>
              <a:t>Project Management Skills for Life </a:t>
            </a:r>
            <a:r>
              <a:rPr lang="en-US" altLang="en-US" dirty="0" smtClean="0"/>
              <a:t>document. Discuss with the team what makes a project successful. Allow 10 minutes for this exercise</a:t>
            </a:r>
          </a:p>
          <a:p>
            <a:pPr marL="231183" indent="-231183">
              <a:lnSpc>
                <a:spcPct val="80000"/>
              </a:lnSpc>
            </a:pPr>
            <a:endParaRPr lang="en-US" altLang="en-US" dirty="0" smtClean="0"/>
          </a:p>
          <a:p>
            <a:pPr marL="231183" indent="-231183">
              <a:lnSpc>
                <a:spcPct val="80000"/>
              </a:lnSpc>
            </a:pPr>
            <a:r>
              <a:rPr lang="en-US" altLang="en-US" b="1" dirty="0" smtClean="0"/>
              <a:t>Objective:</a:t>
            </a:r>
            <a:r>
              <a:rPr lang="en-US" altLang="en-US" dirty="0" smtClean="0"/>
              <a:t>  To list 6 projects and the deliverables of successful projects.</a:t>
            </a:r>
          </a:p>
          <a:p>
            <a:pPr marL="231183" indent="-231183">
              <a:lnSpc>
                <a:spcPct val="80000"/>
              </a:lnSpc>
            </a:pPr>
            <a:endParaRPr lang="en-US" altLang="en-US" dirty="0" smtClean="0"/>
          </a:p>
          <a:p>
            <a:pPr marL="231183" indent="-231183">
              <a:lnSpc>
                <a:spcPct val="80000"/>
              </a:lnSpc>
            </a:pPr>
            <a:r>
              <a:rPr lang="en-US" altLang="en-US" dirty="0" smtClean="0"/>
              <a:t>As a group activity</a:t>
            </a:r>
          </a:p>
          <a:p>
            <a:pPr marL="231183" indent="-231183">
              <a:lnSpc>
                <a:spcPct val="80000"/>
              </a:lnSpc>
              <a:buFontTx/>
              <a:buChar char="•"/>
            </a:pPr>
            <a:r>
              <a:rPr lang="en-US" altLang="en-US" dirty="0" smtClean="0"/>
              <a:t>Divide into teams</a:t>
            </a:r>
          </a:p>
          <a:p>
            <a:pPr marL="231183" indent="-231183">
              <a:lnSpc>
                <a:spcPct val="80000"/>
              </a:lnSpc>
              <a:buFontTx/>
              <a:buChar char="•"/>
            </a:pPr>
            <a:r>
              <a:rPr lang="en-US" altLang="en-US" dirty="0" smtClean="0"/>
              <a:t>Appoint someone to document points</a:t>
            </a:r>
          </a:p>
          <a:p>
            <a:pPr marL="231183" indent="-231183">
              <a:lnSpc>
                <a:spcPct val="80000"/>
              </a:lnSpc>
              <a:buFontTx/>
              <a:buChar char="•"/>
            </a:pPr>
            <a:r>
              <a:rPr lang="en-US" altLang="en-US" dirty="0" smtClean="0"/>
              <a:t>Identify six projects that you have worked on and list deliverables</a:t>
            </a:r>
          </a:p>
          <a:p>
            <a:pPr marL="231183" indent="-231183">
              <a:lnSpc>
                <a:spcPct val="80000"/>
              </a:lnSpc>
              <a:buFontTx/>
              <a:buChar char="•"/>
            </a:pPr>
            <a:r>
              <a:rPr lang="en-US" altLang="en-US" dirty="0" smtClean="0"/>
              <a:t>Discuss why these projects were successful?  If not, why were they not.</a:t>
            </a:r>
          </a:p>
          <a:p>
            <a:pPr marL="231183" indent="-231183">
              <a:lnSpc>
                <a:spcPct val="80000"/>
              </a:lnSpc>
              <a:buFontTx/>
              <a:buAutoNum type="arabicPeriod"/>
            </a:pPr>
            <a:endParaRPr lang="en-US" altLang="en-US" dirty="0" smtClean="0"/>
          </a:p>
          <a:p>
            <a:pPr marL="231183" indent="-231183">
              <a:lnSpc>
                <a:spcPct val="80000"/>
              </a:lnSpc>
            </a:pPr>
            <a:r>
              <a:rPr lang="en-US" altLang="en-US" b="1" dirty="0" smtClean="0"/>
              <a:t>PMBOK Terms and Definitions</a:t>
            </a:r>
          </a:p>
          <a:p>
            <a:pPr marL="231183" indent="-231183">
              <a:lnSpc>
                <a:spcPct val="80000"/>
              </a:lnSpc>
            </a:pPr>
            <a:r>
              <a:rPr lang="en-US" altLang="en-US" b="1" dirty="0" smtClean="0"/>
              <a:t>Project – </a:t>
            </a:r>
            <a:r>
              <a:rPr lang="en-US" altLang="en-US" dirty="0" smtClean="0"/>
              <a:t>is a temporary endeavor undertaken to create a unique product, service or result.</a:t>
            </a:r>
          </a:p>
          <a:p>
            <a:pPr marL="231183" indent="-231183">
              <a:lnSpc>
                <a:spcPct val="80000"/>
              </a:lnSpc>
            </a:pPr>
            <a:endParaRPr lang="en-US" altLang="en-US" b="1" dirty="0" smtClean="0"/>
          </a:p>
          <a:p>
            <a:pPr marL="231183" indent="-231183">
              <a:lnSpc>
                <a:spcPct val="80000"/>
              </a:lnSpc>
            </a:pPr>
            <a:r>
              <a:rPr lang="en-US" altLang="en-US" b="1" dirty="0" smtClean="0"/>
              <a:t>Deliverable </a:t>
            </a:r>
            <a:r>
              <a:rPr lang="en-US" altLang="en-US" b="1" i="1" dirty="0" smtClean="0"/>
              <a:t>– </a:t>
            </a:r>
            <a:r>
              <a:rPr lang="en-US" altLang="en-US" dirty="0" smtClean="0"/>
              <a:t>Any unique and verifiable product, result or capability to perform a service that must be produced to complete a process, phase, or project.  Often used more narrowly in reference to an external deliverable, which is a deliverable that is subject to approval by the project sponsor or customer.</a:t>
            </a:r>
          </a:p>
        </p:txBody>
      </p:sp>
      <p:sp>
        <p:nvSpPr>
          <p:cNvPr id="4" name="Slide Number Placeholder 3"/>
          <p:cNvSpPr>
            <a:spLocks noGrp="1"/>
          </p:cNvSpPr>
          <p:nvPr>
            <p:ph type="sldNum" sz="quarter" idx="10"/>
          </p:nvPr>
        </p:nvSpPr>
        <p:spPr/>
        <p:txBody>
          <a:bodyPr/>
          <a:lstStyle/>
          <a:p>
            <a:fld id="{CFB737FC-9382-F947-AADD-FA4FB4659786}" type="slidenum">
              <a:rPr lang="en-US" smtClean="0"/>
              <a:t>8</a:t>
            </a:fld>
            <a:endParaRPr lang="en-US"/>
          </a:p>
        </p:txBody>
      </p:sp>
    </p:spTree>
    <p:extLst>
      <p:ext uri="{BB962C8B-B14F-4D97-AF65-F5344CB8AC3E}">
        <p14:creationId xmlns:p14="http://schemas.microsoft.com/office/powerpoint/2010/main" val="3047340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183" indent="-231183"/>
            <a:r>
              <a:rPr lang="en-US" altLang="en-US" b="1" dirty="0" smtClean="0"/>
              <a:t>Instructor’s Notes</a:t>
            </a:r>
          </a:p>
          <a:p>
            <a:pPr marL="231183" indent="-231183"/>
            <a:endParaRPr lang="en-US" altLang="en-US" b="1" dirty="0" smtClean="0"/>
          </a:p>
          <a:p>
            <a:pPr marL="231183" indent="-231183"/>
            <a:r>
              <a:rPr lang="en-US" altLang="en-US" dirty="0" smtClean="0"/>
              <a:t>Explain or discuss responsibilities of a project manager</a:t>
            </a:r>
          </a:p>
          <a:p>
            <a:pPr marL="231183" indent="-231183">
              <a:buFontTx/>
              <a:buChar char="•"/>
            </a:pPr>
            <a:r>
              <a:rPr lang="en-US" altLang="en-US" dirty="0" smtClean="0"/>
              <a:t>Work with the team to develop a schedule and discuss potential risks</a:t>
            </a:r>
          </a:p>
          <a:p>
            <a:pPr marL="231183" indent="-231183">
              <a:buFontTx/>
              <a:buChar char="•"/>
            </a:pPr>
            <a:r>
              <a:rPr lang="en-US" altLang="en-US" dirty="0" smtClean="0"/>
              <a:t>Communicate with all stakeholders about the status of the project</a:t>
            </a:r>
          </a:p>
          <a:p>
            <a:pPr marL="231183" indent="-231183">
              <a:buFontTx/>
              <a:buChar char="•"/>
            </a:pPr>
            <a:r>
              <a:rPr lang="en-US" altLang="en-US" dirty="0" smtClean="0"/>
              <a:t>Conduct weekly or monthly meetings to discuss issues and risks</a:t>
            </a:r>
          </a:p>
          <a:p>
            <a:pPr marL="231183" indent="-231183">
              <a:buFontTx/>
              <a:buAutoNum type="arabicPeriod"/>
            </a:pPr>
            <a:endParaRPr lang="en-US" altLang="en-US" dirty="0" smtClean="0"/>
          </a:p>
          <a:p>
            <a:pPr marL="231183" indent="-231183"/>
            <a:r>
              <a:rPr lang="en-US" altLang="en-US" b="1" dirty="0" smtClean="0"/>
              <a:t>PMBOK Terms and Definitions</a:t>
            </a:r>
          </a:p>
          <a:p>
            <a:pPr marL="231183" indent="-231183"/>
            <a:r>
              <a:rPr lang="en-US" altLang="en-US" b="1" dirty="0" smtClean="0"/>
              <a:t>Project Manager – </a:t>
            </a:r>
            <a:r>
              <a:rPr lang="en-US" altLang="en-US" dirty="0" smtClean="0"/>
              <a:t>The person assigned by the performing organization to achieve the project objectives</a:t>
            </a:r>
          </a:p>
        </p:txBody>
      </p:sp>
      <p:sp>
        <p:nvSpPr>
          <p:cNvPr id="4" name="Slide Number Placeholder 3"/>
          <p:cNvSpPr>
            <a:spLocks noGrp="1"/>
          </p:cNvSpPr>
          <p:nvPr>
            <p:ph type="sldNum" sz="quarter" idx="10"/>
          </p:nvPr>
        </p:nvSpPr>
        <p:spPr/>
        <p:txBody>
          <a:bodyPr/>
          <a:lstStyle/>
          <a:p>
            <a:fld id="{CFB737FC-9382-F947-AADD-FA4FB4659786}" type="slidenum">
              <a:rPr lang="en-US" smtClean="0"/>
              <a:t>10</a:t>
            </a:fld>
            <a:endParaRPr lang="en-US"/>
          </a:p>
        </p:txBody>
      </p:sp>
    </p:spTree>
    <p:extLst>
      <p:ext uri="{BB962C8B-B14F-4D97-AF65-F5344CB8AC3E}">
        <p14:creationId xmlns:p14="http://schemas.microsoft.com/office/powerpoint/2010/main" val="138825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b="1" dirty="0" smtClean="0"/>
              <a:t>Discuss with the team</a:t>
            </a:r>
          </a:p>
          <a:p>
            <a:pPr eaLnBrk="1" hangingPunct="1"/>
            <a:r>
              <a:rPr lang="en-US" altLang="en-US" dirty="0" smtClean="0"/>
              <a:t>A common question is how project managers get selected or appointed.  </a:t>
            </a:r>
          </a:p>
          <a:p>
            <a:pPr eaLnBrk="1" hangingPunct="1"/>
            <a:endParaRPr lang="en-US" altLang="en-US" dirty="0" smtClean="0"/>
          </a:p>
          <a:p>
            <a:pPr eaLnBrk="1" hangingPunct="1"/>
            <a:r>
              <a:rPr lang="en-US" altLang="en-US" dirty="0" smtClean="0"/>
              <a:t>Explain to the class that a project manager has previous background working on similar projects, is a great organizer and strategic planner.  This person may like detail work, and normally possesses excellent verbal and written skills.  They feel comfortable making presentations and providing project status reports to all stakeholders. This person is a team player and has leadership skills.</a:t>
            </a:r>
          </a:p>
        </p:txBody>
      </p:sp>
      <p:sp>
        <p:nvSpPr>
          <p:cNvPr id="4" name="Slide Number Placeholder 3"/>
          <p:cNvSpPr>
            <a:spLocks noGrp="1"/>
          </p:cNvSpPr>
          <p:nvPr>
            <p:ph type="sldNum" sz="quarter" idx="10"/>
          </p:nvPr>
        </p:nvSpPr>
        <p:spPr/>
        <p:txBody>
          <a:bodyPr/>
          <a:lstStyle/>
          <a:p>
            <a:fld id="{CFB737FC-9382-F947-AADD-FA4FB4659786}" type="slidenum">
              <a:rPr lang="en-US" smtClean="0"/>
              <a:t>11</a:t>
            </a:fld>
            <a:endParaRPr lang="en-US"/>
          </a:p>
        </p:txBody>
      </p:sp>
    </p:spTree>
    <p:extLst>
      <p:ext uri="{BB962C8B-B14F-4D97-AF65-F5344CB8AC3E}">
        <p14:creationId xmlns:p14="http://schemas.microsoft.com/office/powerpoint/2010/main" val="2835720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smtClean="0"/>
              <a:t>Instructor’s Notes</a:t>
            </a:r>
          </a:p>
          <a:p>
            <a:pPr eaLnBrk="1" hangingPunct="1"/>
            <a:endParaRPr lang="en-US" altLang="en-US" b="1" dirty="0" smtClean="0"/>
          </a:p>
          <a:p>
            <a:pPr eaLnBrk="1" hangingPunct="1"/>
            <a:r>
              <a:rPr lang="en-US" altLang="en-US" dirty="0" smtClean="0"/>
              <a:t>Explain how a stakeholder can have positive and negative impacts on the project. Provide some examples. </a:t>
            </a:r>
          </a:p>
          <a:p>
            <a:pPr eaLnBrk="1" hangingPunct="1"/>
            <a:endParaRPr lang="en-US" altLang="en-US" dirty="0" smtClean="0"/>
          </a:p>
          <a:p>
            <a:pPr eaLnBrk="1" hangingPunct="1"/>
            <a:r>
              <a:rPr lang="en-US" altLang="en-US" dirty="0" smtClean="0"/>
              <a:t>Provide some examples of stakeholders – customers, suppliers, vendors, end-users, team members and sponsor.</a:t>
            </a:r>
          </a:p>
          <a:p>
            <a:pPr eaLnBrk="1" hangingPunct="1"/>
            <a:endParaRPr lang="en-US" altLang="en-US" dirty="0" smtClean="0"/>
          </a:p>
          <a:p>
            <a:pPr eaLnBrk="1" hangingPunct="1"/>
            <a:r>
              <a:rPr lang="en-US" altLang="en-US" dirty="0" smtClean="0"/>
              <a:t>Conduct discussion with the group about who stakeholders were on a previous project. How about their next project?</a:t>
            </a:r>
          </a:p>
          <a:p>
            <a:pPr eaLnBrk="1" hangingPunct="1"/>
            <a:endParaRPr lang="en-US" altLang="en-US" dirty="0" smtClean="0"/>
          </a:p>
          <a:p>
            <a:pPr eaLnBrk="1" hangingPunct="1"/>
            <a:endParaRPr lang="en-US" altLang="en-US" dirty="0" smtClean="0"/>
          </a:p>
          <a:p>
            <a:pPr eaLnBrk="1" hangingPunct="1"/>
            <a:r>
              <a:rPr lang="en-US" altLang="en-US" b="1" dirty="0" smtClean="0"/>
              <a:t>PMBOK Terms and Definitions</a:t>
            </a:r>
          </a:p>
          <a:p>
            <a:pPr eaLnBrk="1" hangingPunct="1"/>
            <a:r>
              <a:rPr lang="en-US" altLang="en-US" b="1" dirty="0" smtClean="0"/>
              <a:t>Stakeholder </a:t>
            </a:r>
            <a:r>
              <a:rPr lang="en-US" altLang="en-US" dirty="0" smtClean="0"/>
              <a:t>– persons and organizations such as customers, sponsors, performing organization and the public, that are actively involved in the project or whose interests may be positively or negatively affected by execution or completion of the project.  They may also exert influence over the project and its deliverables</a:t>
            </a:r>
          </a:p>
        </p:txBody>
      </p:sp>
      <p:sp>
        <p:nvSpPr>
          <p:cNvPr id="4" name="Slide Number Placeholder 3"/>
          <p:cNvSpPr>
            <a:spLocks noGrp="1"/>
          </p:cNvSpPr>
          <p:nvPr>
            <p:ph type="sldNum" sz="quarter" idx="10"/>
          </p:nvPr>
        </p:nvSpPr>
        <p:spPr/>
        <p:txBody>
          <a:bodyPr/>
          <a:lstStyle/>
          <a:p>
            <a:fld id="{CFB737FC-9382-F947-AADD-FA4FB4659786}" type="slidenum">
              <a:rPr lang="en-US" smtClean="0"/>
              <a:t>13</a:t>
            </a:fld>
            <a:endParaRPr lang="en-US"/>
          </a:p>
        </p:txBody>
      </p:sp>
    </p:spTree>
    <p:extLst>
      <p:ext uri="{BB962C8B-B14F-4D97-AF65-F5344CB8AC3E}">
        <p14:creationId xmlns:p14="http://schemas.microsoft.com/office/powerpoint/2010/main" val="3276448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7.emf"/><Relationship Id="rId7" Type="http://schemas.openxmlformats.org/officeDocument/2006/relationships/image" Target="../media/image37.png"/><Relationship Id="rId2"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31.emf"/><Relationship Id="rId11" Type="http://schemas.openxmlformats.org/officeDocument/2006/relationships/image" Target="../media/image33.png"/><Relationship Id="rId5" Type="http://schemas.openxmlformats.org/officeDocument/2006/relationships/image" Target="../media/image30.emf"/><Relationship Id="rId10" Type="http://schemas.openxmlformats.org/officeDocument/2006/relationships/image" Target="../media/image24.png"/><Relationship Id="rId4" Type="http://schemas.openxmlformats.org/officeDocument/2006/relationships/image" Target="../media/image28.emf"/><Relationship Id="rId9" Type="http://schemas.openxmlformats.org/officeDocument/2006/relationships/image" Target="../media/image29.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21" Type="http://schemas.openxmlformats.org/officeDocument/2006/relationships/image" Target="../media/image20.png"/><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26.emf"/><Relationship Id="rId7" Type="http://schemas.openxmlformats.org/officeDocument/2006/relationships/image" Target="../media/image32.emf"/><Relationship Id="rId2" Type="http://schemas.openxmlformats.org/officeDocument/2006/relationships/image" Target="../media/image42.emf"/><Relationship Id="rId1" Type="http://schemas.openxmlformats.org/officeDocument/2006/relationships/slideMaster" Target="../slideMasters/slideMaster1.xml"/><Relationship Id="rId6" Type="http://schemas.openxmlformats.org/officeDocument/2006/relationships/image" Target="../media/image30.emf"/><Relationship Id="rId11" Type="http://schemas.openxmlformats.org/officeDocument/2006/relationships/image" Target="../media/image39.png"/><Relationship Id="rId5" Type="http://schemas.openxmlformats.org/officeDocument/2006/relationships/image" Target="../media/image28.emf"/><Relationship Id="rId10" Type="http://schemas.openxmlformats.org/officeDocument/2006/relationships/image" Target="../media/image29.emf"/><Relationship Id="rId4" Type="http://schemas.openxmlformats.org/officeDocument/2006/relationships/image" Target="../media/image27.emf"/><Relationship Id="rId9"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emf"/><Relationship Id="rId7" Type="http://schemas.openxmlformats.org/officeDocument/2006/relationships/image" Target="../media/image35.png"/><Relationship Id="rId12" Type="http://schemas.openxmlformats.org/officeDocument/2006/relationships/image" Target="../media/image33.png"/><Relationship Id="rId2" Type="http://schemas.openxmlformats.org/officeDocument/2006/relationships/image" Target="../media/image42.emf"/><Relationship Id="rId1" Type="http://schemas.openxmlformats.org/officeDocument/2006/relationships/slideMaster" Target="../slideMasters/slideMaster1.xml"/><Relationship Id="rId6" Type="http://schemas.openxmlformats.org/officeDocument/2006/relationships/image" Target="../media/image31.emf"/><Relationship Id="rId11" Type="http://schemas.openxmlformats.org/officeDocument/2006/relationships/image" Target="../media/image44.png"/><Relationship Id="rId5" Type="http://schemas.openxmlformats.org/officeDocument/2006/relationships/image" Target="../media/image29.emf"/><Relationship Id="rId10" Type="http://schemas.openxmlformats.org/officeDocument/2006/relationships/image" Target="../media/image30.emf"/><Relationship Id="rId4" Type="http://schemas.openxmlformats.org/officeDocument/2006/relationships/image" Target="../media/image27.emf"/><Relationship Id="rId9" Type="http://schemas.openxmlformats.org/officeDocument/2006/relationships/image" Target="../media/image28.emf"/></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emf"/><Relationship Id="rId10" Type="http://schemas.openxmlformats.org/officeDocument/2006/relationships/image" Target="../media/image24.png"/><Relationship Id="rId4" Type="http://schemas.openxmlformats.org/officeDocument/2006/relationships/image" Target="../media/image28.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30.emf"/><Relationship Id="rId11" Type="http://schemas.openxmlformats.org/officeDocument/2006/relationships/image" Target="../media/image33.png"/><Relationship Id="rId5" Type="http://schemas.openxmlformats.org/officeDocument/2006/relationships/image" Target="../media/image29.emf"/><Relationship Id="rId10" Type="http://schemas.openxmlformats.org/officeDocument/2006/relationships/image" Target="../media/image24.png"/><Relationship Id="rId4" Type="http://schemas.openxmlformats.org/officeDocument/2006/relationships/image" Target="../media/image28.emf"/><Relationship Id="rId9" Type="http://schemas.openxmlformats.org/officeDocument/2006/relationships/image" Target="../media/image3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xmlns=""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Picture Placeholder 14">
            <a:extLst>
              <a:ext uri="{FF2B5EF4-FFF2-40B4-BE49-F238E27FC236}">
                <a16:creationId xmlns:a16="http://schemas.microsoft.com/office/drawing/2014/main" xmlns=""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smtClean="0"/>
              <a:t>Click icon to add picture</a:t>
            </a:r>
            <a:endParaRPr lang="en-US"/>
          </a:p>
        </p:txBody>
      </p:sp>
      <p:pic>
        <p:nvPicPr>
          <p:cNvPr id="4" name="Picture 3" descr="ef_logo_hrz_fc_rgb-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359152" cy="1234440"/>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13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xmlns=""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8" name="Picture 7">
            <a:extLst>
              <a:ext uri="{FF2B5EF4-FFF2-40B4-BE49-F238E27FC236}">
                <a16:creationId xmlns:a16="http://schemas.microsoft.com/office/drawing/2014/main" xmlns="" id="{9C4F3E53-1978-D046-B536-F953DE09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0758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13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xmlns="" id="{8BAC8784-E8A8-2E44-8202-FAC0704B894F}"/>
              </a:ext>
            </a:extLst>
          </p:cNvPr>
          <p:cNvPicPr>
            <a:picLocks noChangeAspect="1"/>
          </p:cNvPicPr>
          <p:nvPr userDrawn="1"/>
        </p:nvPicPr>
        <p:blipFill>
          <a:blip r:embed="rId2"/>
          <a:stretch>
            <a:fillRect/>
          </a:stretch>
        </p:blipFill>
        <p:spPr>
          <a:xfrm>
            <a:off x="6151563" y="307975"/>
            <a:ext cx="5735016" cy="5735016"/>
          </a:xfrm>
          <a:prstGeom prst="rect">
            <a:avLst/>
          </a:prstGeom>
        </p:spPr>
      </p:pic>
      <p:pic>
        <p:nvPicPr>
          <p:cNvPr id="10" name="Picture 9">
            <a:extLst>
              <a:ext uri="{FF2B5EF4-FFF2-40B4-BE49-F238E27FC236}">
                <a16:creationId xmlns:a16="http://schemas.microsoft.com/office/drawing/2014/main" xmlns="" id="{9C4F3E53-1978-D046-B536-F953DE09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0829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13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xmlns="" id="{BC32C4C2-5012-8A4E-9976-D06B71975E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xmlns="" id="{0127EC68-2C75-BA45-9985-62B9AA9620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xmlns="" id="{F26F4148-A6EF-0B41-BA3C-1DBDAAEC3C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xmlns="" id="{C220902C-155B-D849-ACE7-AE85807C1B5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xmlns="" id="{76977E99-4A69-794B-BD3C-48DA4888475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xmlns="" id="{6CE4EE1B-2FEB-154C-8F29-E45EE5E328D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xmlns="" id="{D2EE7049-3688-B94D-848E-9AB6B82282D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xmlns="" id="{C15D96E2-281C-3F46-8843-E17D1E113E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xmlns="" id="{FE6544F6-B72E-C748-B9C0-4584A6B4220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7" name="Picture 16">
            <a:extLst>
              <a:ext uri="{FF2B5EF4-FFF2-40B4-BE49-F238E27FC236}">
                <a16:creationId xmlns:a16="http://schemas.microsoft.com/office/drawing/2014/main" xmlns="" id="{9C4F3E53-1978-D046-B536-F953DE0989C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18" name="Picture 17" descr="ef-single-icon-rgb-1600 whit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090303" y="3224893"/>
            <a:ext cx="847725" cy="847725"/>
          </a:xfrm>
          <a:prstGeom prst="rect">
            <a:avLst/>
          </a:prstGeom>
        </p:spPr>
      </p:pic>
    </p:spTree>
    <p:extLst>
      <p:ext uri="{BB962C8B-B14F-4D97-AF65-F5344CB8AC3E}">
        <p14:creationId xmlns:p14="http://schemas.microsoft.com/office/powerpoint/2010/main" val="34601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14325" y="1828800"/>
            <a:ext cx="11558588" cy="4206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032E343-2B04-EB48-9B97-BD2FE8D48C7F}" type="datetime3">
              <a:rPr lang="en-US" smtClean="0"/>
              <a:t>13 April 2020</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10" name="Picture 9">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41691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4325" y="1825625"/>
            <a:ext cx="5705475"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199" y="1825625"/>
            <a:ext cx="5700713"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0A0274-0969-3941-8619-969AE42D3FF0}" type="datetime3">
              <a:rPr lang="en-US" smtClean="0"/>
              <a:t>13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40210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4327" y="1825625"/>
            <a:ext cx="3675887"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191794" y="1825625"/>
            <a:ext cx="3671887"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3C6AE46-E964-4841-95DA-D027440F40A9}" type="datetime3">
              <a:rPr lang="en-US" smtClean="0"/>
              <a:t>13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xmlns="" id="{E52804E9-EC7B-7941-AEE8-96B420A9CD2B}"/>
              </a:ext>
            </a:extLst>
          </p:cNvPr>
          <p:cNvSpPr>
            <a:spLocks noGrp="1"/>
          </p:cNvSpPr>
          <p:nvPr>
            <p:ph sz="half" idx="13"/>
          </p:nvPr>
        </p:nvSpPr>
        <p:spPr>
          <a:xfrm>
            <a:off x="8116094" y="1825625"/>
            <a:ext cx="3671887"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335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13 April 2020</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xmlns=""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xmlns=""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xmlns="" id="{9C4F3E53-1978-D046-B536-F953DE0989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49153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6227469-4926-C24C-9286-249EA7D18847}" type="datetime3">
              <a:rPr lang="en-US" smtClean="0"/>
              <a:t>13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a16="http://schemas.microsoft.com/office/drawing/2014/main" xmlns=""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xmlns=""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xmlns=""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15399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93A847-D166-824F-BF25-C81C07C7958A}" type="datetime3">
              <a:rPr lang="en-US" smtClean="0"/>
              <a:t>13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xmlns="" id="{5A0D89CE-43D8-264D-9E8B-EF25D8F99E78}"/>
              </a:ext>
            </a:extLst>
          </p:cNvPr>
          <p:cNvSpPr>
            <a:spLocks noGrp="1"/>
          </p:cNvSpPr>
          <p:nvPr>
            <p:ph type="pic" sz="quarter" idx="13"/>
          </p:nvPr>
        </p:nvSpPr>
        <p:spPr>
          <a:xfrm>
            <a:off x="6151563" y="303213"/>
            <a:ext cx="5721350" cy="5732462"/>
          </a:xfrm>
        </p:spPr>
        <p:txBody>
          <a:bodyPr/>
          <a:lstStyle/>
          <a:p>
            <a:r>
              <a:rPr lang="en-US" smtClean="0"/>
              <a:t>Click icon to add picture</a:t>
            </a:r>
            <a:endParaRPr lang="en-US"/>
          </a:p>
        </p:txBody>
      </p:sp>
      <p:pic>
        <p:nvPicPr>
          <p:cNvPr id="11" name="Picture 10">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5815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167438" y="1825625"/>
            <a:ext cx="5705475" cy="421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AB87EE-AB7B-094A-B9F5-CDE098C24703}" type="datetime3">
              <a:rPr lang="en-US" smtClean="0"/>
              <a:t>13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xmlns="" id="{5A0D89CE-43D8-264D-9E8B-EF25D8F99E78}"/>
              </a:ext>
            </a:extLst>
          </p:cNvPr>
          <p:cNvSpPr>
            <a:spLocks noGrp="1"/>
          </p:cNvSpPr>
          <p:nvPr>
            <p:ph type="pic" sz="quarter" idx="13"/>
          </p:nvPr>
        </p:nvSpPr>
        <p:spPr>
          <a:xfrm>
            <a:off x="306388" y="303213"/>
            <a:ext cx="5721350" cy="5732462"/>
          </a:xfrm>
        </p:spPr>
        <p:txBody>
          <a:bodyPr/>
          <a:lstStyle/>
          <a:p>
            <a:r>
              <a:rPr lang="en-US" smtClean="0"/>
              <a:t>Click icon to add picture</a:t>
            </a:r>
            <a:endParaRPr lang="en-US"/>
          </a:p>
        </p:txBody>
      </p:sp>
      <p:pic>
        <p:nvPicPr>
          <p:cNvPr id="11" name="Picture 10">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1831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xmlns=""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a:extLst>
              <a:ext uri="{FF2B5EF4-FFF2-40B4-BE49-F238E27FC236}">
                <a16:creationId xmlns:a16="http://schemas.microsoft.com/office/drawing/2014/main" xmlns="" id="{55F123EB-1A43-4C47-967B-614F311896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xmlns="" id="{7BC5CB2C-9AAA-1545-915E-FC49B45E41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xmlns="" id="{850D0D3B-8E64-C94D-8C57-958F4D587CA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xmlns="" id="{B72E3624-EF0D-344F-99F9-38B4AA30CEB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xmlns="" id="{8B9138D8-3839-EB41-9693-581FF9D1CE2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xmlns="" id="{18974C70-9A1B-AD41-A5E9-A11196CF8EC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xmlns="" id="{581B349C-E974-CA4B-8764-2093323EC9D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xmlns="" id="{D4409720-67C7-9E46-AEB9-D2ED2D6E73B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xmlns="" id="{54240006-C33B-FA46-BCDC-BF385748B152}"/>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xmlns="" id="{3F52FABE-7A49-B541-8D4D-5F2D7F0B4A8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xmlns="" id="{BB78D3D4-C81F-0A47-B195-07CB55354A1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xmlns="" id="{5DEE42EA-6D04-1848-B012-BD6227B77025}"/>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xmlns="" id="{402AE748-0409-204F-911D-ED5B95B1510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xmlns="" id="{23515782-B710-0042-9284-5AEF22241D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xmlns="" id="{0C995910-AE81-184A-AE58-D8D46E560625}"/>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xmlns="" id="{2BF42211-D502-654E-A7BC-34E97CA8F59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xmlns="" id="{3B20B70C-80FC-B647-98C0-AF2E0A554BDE}"/>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xmlns="" id="{798A033A-DA29-BA45-807C-B9128E9A703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xmlns="" id="{2CD37044-59FA-F143-AECF-6BD3BC419F22}"/>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9096376" y="1286115"/>
            <a:ext cx="830262" cy="830262"/>
          </a:xfrm>
          <a:prstGeom prst="rect">
            <a:avLst/>
          </a:prstGeom>
        </p:spPr>
      </p:pic>
      <p:pic>
        <p:nvPicPr>
          <p:cNvPr id="25" name="Picture 24" descr="ef_logo_hrz_fc_rgb-01.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0" y="0"/>
            <a:ext cx="2359152" cy="1234440"/>
          </a:xfrm>
          <a:prstGeom prst="rect">
            <a:avLst/>
          </a:prstGeom>
        </p:spPr>
      </p:pic>
      <p:pic>
        <p:nvPicPr>
          <p:cNvPr id="4" name="Picture 3" descr="ef-single-icon-rgb-1600.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080621" y="4214814"/>
            <a:ext cx="831850" cy="831850"/>
          </a:xfrm>
          <a:prstGeom prst="rect">
            <a:avLst/>
          </a:prstGeom>
        </p:spPr>
      </p:pic>
      <p:pic>
        <p:nvPicPr>
          <p:cNvPr id="27" name="Picture 26" descr="ef-single-icon-rgb-1600.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172075" y="2252663"/>
            <a:ext cx="831850" cy="831850"/>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3DDE7ADE-6F10-1142-AEA7-FE5F1740BF72}" type="datetime3">
              <a:rPr lang="en-US" smtClean="0"/>
              <a:t>13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xmlns="" id="{5B35F889-CC52-F940-856C-51ED29C1396B}"/>
              </a:ext>
            </a:extLst>
          </p:cNvPr>
          <p:cNvSpPr>
            <a:spLocks noGrp="1"/>
          </p:cNvSpPr>
          <p:nvPr>
            <p:ph type="body" sz="quarter" idx="13"/>
          </p:nvPr>
        </p:nvSpPr>
        <p:spPr>
          <a:xfrm>
            <a:off x="314325" y="1612900"/>
            <a:ext cx="4740275" cy="344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5548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6741FEBB-6A99-D647-AC16-C20746B1070E}" type="datetime3">
              <a:rPr lang="en-US" smtClean="0"/>
              <a:t>13 April 2020</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xmlns="" id="{5B35F889-CC52-F940-856C-51ED29C1396B}"/>
              </a:ext>
            </a:extLst>
          </p:cNvPr>
          <p:cNvSpPr>
            <a:spLocks noGrp="1"/>
          </p:cNvSpPr>
          <p:nvPr>
            <p:ph type="body" sz="quarter" idx="13"/>
          </p:nvPr>
        </p:nvSpPr>
        <p:spPr>
          <a:xfrm>
            <a:off x="6151563" y="1612900"/>
            <a:ext cx="4740275" cy="344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822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041555-4E7B-2F45-99CC-7D97BF5184A8}" type="datetime3">
              <a:rPr lang="en-US" smtClean="0"/>
              <a:t>13 April 2020</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8" name="Picture 7">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8359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xmlns=""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5" y="302839"/>
            <a:ext cx="7783513" cy="378198"/>
          </a:xfrm>
        </p:spPr>
        <p:txBody>
          <a:body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13 April 2020</a:t>
            </a:fld>
            <a:endParaRPr lang="en-US" dirty="0"/>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xmlns="" id="{5B35F889-CC52-F940-856C-51ED29C1396B}"/>
              </a:ext>
            </a:extLst>
          </p:cNvPr>
          <p:cNvSpPr>
            <a:spLocks noGrp="1"/>
          </p:cNvSpPr>
          <p:nvPr>
            <p:ph type="body" sz="quarter" idx="13"/>
          </p:nvPr>
        </p:nvSpPr>
        <p:spPr>
          <a:xfrm>
            <a:off x="314325" y="1612900"/>
            <a:ext cx="7783513" cy="344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6356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C250D1-D419-0749-9CE8-FF2378899362}" type="datetime3">
              <a:rPr lang="en-US" smtClean="0"/>
              <a:t>13 April 2020</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xmlns=""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smtClean="0"/>
              <a:t>Click icon to add picture</a:t>
            </a:r>
            <a:endParaRPr lang="en-US"/>
          </a:p>
        </p:txBody>
      </p:sp>
      <p:sp>
        <p:nvSpPr>
          <p:cNvPr id="11" name="Picture Placeholder 10">
            <a:extLst>
              <a:ext uri="{FF2B5EF4-FFF2-40B4-BE49-F238E27FC236}">
                <a16:creationId xmlns:a16="http://schemas.microsoft.com/office/drawing/2014/main" xmlns=""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smtClean="0"/>
              <a:t>Click icon to add picture</a:t>
            </a:r>
            <a:endParaRPr lang="en-US"/>
          </a:p>
        </p:txBody>
      </p:sp>
      <p:sp>
        <p:nvSpPr>
          <p:cNvPr id="12" name="Picture Placeholder 10">
            <a:extLst>
              <a:ext uri="{FF2B5EF4-FFF2-40B4-BE49-F238E27FC236}">
                <a16:creationId xmlns:a16="http://schemas.microsoft.com/office/drawing/2014/main" xmlns=""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smtClean="0"/>
              <a:t>Click icon to add picture</a:t>
            </a:r>
            <a:endParaRPr lang="en-US"/>
          </a:p>
        </p:txBody>
      </p:sp>
      <p:sp>
        <p:nvSpPr>
          <p:cNvPr id="14" name="Text Placeholder 13">
            <a:extLst>
              <a:ext uri="{FF2B5EF4-FFF2-40B4-BE49-F238E27FC236}">
                <a16:creationId xmlns:a16="http://schemas.microsoft.com/office/drawing/2014/main" xmlns=""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5" name="Picture 14">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09776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A54417-37E1-084F-875D-6EF728360C51}" type="datetime3">
              <a:rPr lang="en-US" smtClean="0"/>
              <a:t>13 April 2020</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xmlns=""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smtClean="0"/>
              <a:t>Click icon to add picture</a:t>
            </a:r>
            <a:endParaRPr lang="en-US"/>
          </a:p>
        </p:txBody>
      </p:sp>
      <p:sp>
        <p:nvSpPr>
          <p:cNvPr id="14" name="Text Placeholder 13">
            <a:extLst>
              <a:ext uri="{FF2B5EF4-FFF2-40B4-BE49-F238E27FC236}">
                <a16:creationId xmlns:a16="http://schemas.microsoft.com/office/drawing/2014/main" xmlns=""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Picture Placeholder 8">
            <a:extLst>
              <a:ext uri="{FF2B5EF4-FFF2-40B4-BE49-F238E27FC236}">
                <a16:creationId xmlns:a16="http://schemas.microsoft.com/office/drawing/2014/main" xmlns=""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smtClean="0"/>
              <a:t>Click icon to add picture</a:t>
            </a:r>
            <a:endParaRPr lang="en-US"/>
          </a:p>
        </p:txBody>
      </p:sp>
      <p:pic>
        <p:nvPicPr>
          <p:cNvPr id="10" name="Picture 9">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635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1ABCD5-E8D7-3442-80F4-C6371EB1D97F}" type="datetime3">
              <a:rPr lang="en-US" smtClean="0"/>
              <a:t>13 April 2020</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xmlns=""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smtClean="0"/>
              <a:t>Click icon to add picture</a:t>
            </a:r>
            <a:endParaRPr lang="en-US"/>
          </a:p>
        </p:txBody>
      </p:sp>
      <p:sp>
        <p:nvSpPr>
          <p:cNvPr id="14" name="Text Placeholder 13">
            <a:extLst>
              <a:ext uri="{FF2B5EF4-FFF2-40B4-BE49-F238E27FC236}">
                <a16:creationId xmlns:a16="http://schemas.microsoft.com/office/drawing/2014/main" xmlns=""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Picture Placeholder 8">
            <a:extLst>
              <a:ext uri="{FF2B5EF4-FFF2-40B4-BE49-F238E27FC236}">
                <a16:creationId xmlns:a16="http://schemas.microsoft.com/office/drawing/2014/main" xmlns=""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smtClean="0"/>
              <a:t>Click icon to add picture</a:t>
            </a:r>
            <a:endParaRPr lang="en-US"/>
          </a:p>
        </p:txBody>
      </p:sp>
      <p:sp>
        <p:nvSpPr>
          <p:cNvPr id="11" name="Picture Placeholder 8">
            <a:extLst>
              <a:ext uri="{FF2B5EF4-FFF2-40B4-BE49-F238E27FC236}">
                <a16:creationId xmlns:a16="http://schemas.microsoft.com/office/drawing/2014/main" xmlns=""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smtClean="0"/>
              <a:t>Click icon to add picture</a:t>
            </a:r>
            <a:endParaRPr lang="en-US"/>
          </a:p>
        </p:txBody>
      </p:sp>
      <p:sp>
        <p:nvSpPr>
          <p:cNvPr id="12" name="Text Placeholder 13">
            <a:extLst>
              <a:ext uri="{FF2B5EF4-FFF2-40B4-BE49-F238E27FC236}">
                <a16:creationId xmlns:a16="http://schemas.microsoft.com/office/drawing/2014/main" xmlns=""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3">
            <a:extLst>
              <a:ext uri="{FF2B5EF4-FFF2-40B4-BE49-F238E27FC236}">
                <a16:creationId xmlns:a16="http://schemas.microsoft.com/office/drawing/2014/main" xmlns=""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4298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smtClean="0"/>
              <a:t>Click icon to add picture</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13 April 2020</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xmlns=""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a:extLst>
              <a:ext uri="{FF2B5EF4-FFF2-40B4-BE49-F238E27FC236}">
                <a16:creationId xmlns:a16="http://schemas.microsoft.com/office/drawing/2014/main" xmlns="" id="{9C4F3E53-1978-D046-B536-F953DE0989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4131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smtClean="0"/>
              <a:t>Click icon to add picture</a:t>
            </a:r>
            <a:endParaRPr lang="en-US"/>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13 April 2020</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xmlns=""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2" name="Picture 11">
            <a:extLst>
              <a:ext uri="{FF2B5EF4-FFF2-40B4-BE49-F238E27FC236}">
                <a16:creationId xmlns:a16="http://schemas.microsoft.com/office/drawing/2014/main" xmlns="" id="{9C4F3E53-1978-D046-B536-F953DE0989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727949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13 April 2020</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72012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xmlns=""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a:extLst>
              <a:ext uri="{FF2B5EF4-FFF2-40B4-BE49-F238E27FC236}">
                <a16:creationId xmlns:a16="http://schemas.microsoft.com/office/drawing/2014/main" xmlns="" id="{B8B6615C-F950-1A48-ABE9-B6CBA87EB5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51564" y="304802"/>
            <a:ext cx="5730874" cy="5730874"/>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359152" cy="1234440"/>
          </a:xfrm>
          <a:prstGeom prst="rect">
            <a:avLst/>
          </a:prstGeom>
        </p:spPr>
      </p:pic>
    </p:spTree>
    <p:extLst>
      <p:ext uri="{BB962C8B-B14F-4D97-AF65-F5344CB8AC3E}">
        <p14:creationId xmlns:p14="http://schemas.microsoft.com/office/powerpoint/2010/main" val="1917183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DD310B"/>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13 April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xmlns="" id="{FC1A1175-CF73-5649-9406-0D82488373D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9509" y="718540"/>
            <a:ext cx="11403854" cy="5656263"/>
          </a:xfrm>
          <a:prstGeom prst="rect">
            <a:avLst/>
          </a:prstGeom>
        </p:spPr>
      </p:pic>
      <p:pic>
        <p:nvPicPr>
          <p:cNvPr id="9" name="Picture 8">
            <a:extLst>
              <a:ext uri="{FF2B5EF4-FFF2-40B4-BE49-F238E27FC236}">
                <a16:creationId xmlns:a16="http://schemas.microsoft.com/office/drawing/2014/main" xmlns="" id="{9C4F3E53-1978-D046-B536-F953DE09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6932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rgbClr val="FF610F"/>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13 April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xmlns=""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31" name="Picture 30">
            <a:extLst>
              <a:ext uri="{FF2B5EF4-FFF2-40B4-BE49-F238E27FC236}">
                <a16:creationId xmlns:a16="http://schemas.microsoft.com/office/drawing/2014/main" xmlns="" id="{0B687291-9924-8545-A6D8-FB45F24DE9AF}"/>
              </a:ext>
            </a:extLst>
          </p:cNvPr>
          <p:cNvPicPr>
            <a:picLocks noChangeAspect="1"/>
          </p:cNvPicPr>
          <p:nvPr userDrawn="1"/>
        </p:nvPicPr>
        <p:blipFill>
          <a:blip r:embed="rId2"/>
          <a:stretch>
            <a:fillRect/>
          </a:stretch>
        </p:blipFill>
        <p:spPr>
          <a:xfrm>
            <a:off x="6151563" y="-1059394"/>
            <a:ext cx="7139894" cy="7139894"/>
          </a:xfrm>
          <a:prstGeom prst="rect">
            <a:avLst/>
          </a:prstGeom>
        </p:spPr>
      </p:pic>
      <p:pic>
        <p:nvPicPr>
          <p:cNvPr id="10" name="Picture 9">
            <a:extLst>
              <a:ext uri="{FF2B5EF4-FFF2-40B4-BE49-F238E27FC236}">
                <a16:creationId xmlns:a16="http://schemas.microsoft.com/office/drawing/2014/main" xmlns="" id="{9C4F3E53-1978-D046-B536-F953DE09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26143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610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1"/>
          <p:cNvSpPr>
            <a:spLocks noGrp="1"/>
          </p:cNvSpPr>
          <p:nvPr>
            <p:ph type="dt" sz="half" idx="10"/>
          </p:nvPr>
        </p:nvSpPr>
        <p:spPr>
          <a:xfrm>
            <a:off x="9078912" y="6356350"/>
            <a:ext cx="1817687" cy="198812"/>
          </a:xfrm>
        </p:spPr>
        <p:txBody>
          <a:bodyPr/>
          <a:lstStyle>
            <a:lvl1pPr>
              <a:defRPr>
                <a:solidFill>
                  <a:schemeClr val="bg1"/>
                </a:solidFill>
              </a:defRPr>
            </a:lvl1pPr>
          </a:lstStyle>
          <a:p>
            <a:fld id="{34F07272-15A4-0748-999E-8D6BECC86814}" type="datetime3">
              <a:rPr lang="en-US" smtClean="0"/>
              <a:t>13 April 2020</a:t>
            </a:fld>
            <a:endParaRPr lang="en-US"/>
          </a:p>
        </p:txBody>
      </p:sp>
      <p:sp>
        <p:nvSpPr>
          <p:cNvPr id="8" name="Footer Placeholder 2"/>
          <p:cNvSpPr>
            <a:spLocks noGrp="1"/>
          </p:cNvSpPr>
          <p:nvPr>
            <p:ph type="ftr" sz="quarter" idx="11"/>
          </p:nvPr>
        </p:nvSpPr>
        <p:spPr>
          <a:xfrm>
            <a:off x="6151562" y="6355977"/>
            <a:ext cx="2795587" cy="198812"/>
          </a:xfrm>
        </p:spPr>
        <p:txBody>
          <a:bodyPr/>
          <a:lstStyle>
            <a:lvl1pPr>
              <a:defRPr>
                <a:solidFill>
                  <a:schemeClr val="bg1"/>
                </a:solidFill>
              </a:defRPr>
            </a:lvl1pPr>
          </a:lstStyle>
          <a:p>
            <a:r>
              <a:rPr lang="en-US"/>
              <a:t>Presentation Title</a:t>
            </a:r>
          </a:p>
        </p:txBody>
      </p:sp>
      <p:sp>
        <p:nvSpPr>
          <p:cNvPr id="9" name="Slide Number Placeholder 3"/>
          <p:cNvSpPr>
            <a:spLocks noGrp="1"/>
          </p:cNvSpPr>
          <p:nvPr>
            <p:ph type="sldNum" sz="quarter" idx="12"/>
          </p:nvPr>
        </p:nvSpPr>
        <p:spPr>
          <a:xfrm>
            <a:off x="11465859" y="6356350"/>
            <a:ext cx="407054" cy="198812"/>
          </a:xfrm>
        </p:spPr>
        <p:txBody>
          <a:bodyPr/>
          <a:lstStyle>
            <a:lvl1pPr>
              <a:defRPr>
                <a:solidFill>
                  <a:schemeClr val="bg1"/>
                </a:solidFill>
              </a:defRPr>
            </a:lvl1pPr>
          </a:lstStyle>
          <a:p>
            <a:fld id="{6973FCEF-5573-7E43-8272-70C9D66591DA}" type="slidenum">
              <a:rPr lang="en-US" smtClean="0"/>
              <a:pPr/>
              <a:t>‹#›</a:t>
            </a:fld>
            <a:endParaRPr lang="en-US"/>
          </a:p>
        </p:txBody>
      </p:sp>
      <p:sp>
        <p:nvSpPr>
          <p:cNvPr id="10" name="Text Placeholder 7">
            <a:extLst>
              <a:ext uri="{FF2B5EF4-FFF2-40B4-BE49-F238E27FC236}">
                <a16:creationId xmlns:a16="http://schemas.microsoft.com/office/drawing/2014/main" xmlns=""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xmlns="" id="{0B687291-9924-8545-A6D8-FB45F24DE9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51563" y="-1059394"/>
            <a:ext cx="7139894" cy="7139894"/>
          </a:xfrm>
          <a:prstGeom prst="rect">
            <a:avLst/>
          </a:prstGeom>
        </p:spPr>
      </p:pic>
      <p:pic>
        <p:nvPicPr>
          <p:cNvPr id="12" name="Picture 11">
            <a:extLst>
              <a:ext uri="{FF2B5EF4-FFF2-40B4-BE49-F238E27FC236}">
                <a16:creationId xmlns:a16="http://schemas.microsoft.com/office/drawing/2014/main" xmlns="" id="{9C4F3E53-1978-D046-B536-F953DE09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82754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610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1"/>
          <p:cNvSpPr>
            <a:spLocks noGrp="1"/>
          </p:cNvSpPr>
          <p:nvPr>
            <p:ph type="dt" sz="half" idx="10"/>
          </p:nvPr>
        </p:nvSpPr>
        <p:spPr>
          <a:xfrm>
            <a:off x="9078912" y="6356350"/>
            <a:ext cx="1817687" cy="198812"/>
          </a:xfrm>
        </p:spPr>
        <p:txBody>
          <a:bodyPr/>
          <a:lstStyle>
            <a:lvl1pPr>
              <a:defRPr>
                <a:solidFill>
                  <a:schemeClr val="bg1"/>
                </a:solidFill>
              </a:defRPr>
            </a:lvl1pPr>
          </a:lstStyle>
          <a:p>
            <a:fld id="{34F07272-15A4-0748-999E-8D6BECC86814}" type="datetime3">
              <a:rPr lang="en-US" smtClean="0"/>
              <a:t>13 April 2020</a:t>
            </a:fld>
            <a:endParaRPr lang="en-US"/>
          </a:p>
        </p:txBody>
      </p:sp>
      <p:sp>
        <p:nvSpPr>
          <p:cNvPr id="8" name="Footer Placeholder 2"/>
          <p:cNvSpPr>
            <a:spLocks noGrp="1"/>
          </p:cNvSpPr>
          <p:nvPr>
            <p:ph type="ftr" sz="quarter" idx="11"/>
          </p:nvPr>
        </p:nvSpPr>
        <p:spPr>
          <a:xfrm>
            <a:off x="6151562" y="6355977"/>
            <a:ext cx="2795587" cy="198812"/>
          </a:xfrm>
        </p:spPr>
        <p:txBody>
          <a:bodyPr/>
          <a:lstStyle>
            <a:lvl1pPr>
              <a:defRPr>
                <a:solidFill>
                  <a:schemeClr val="bg1"/>
                </a:solidFill>
              </a:defRPr>
            </a:lvl1pPr>
          </a:lstStyle>
          <a:p>
            <a:r>
              <a:rPr lang="en-US"/>
              <a:t>Presentation Title</a:t>
            </a:r>
          </a:p>
        </p:txBody>
      </p:sp>
      <p:sp>
        <p:nvSpPr>
          <p:cNvPr id="9" name="Slide Number Placeholder 3"/>
          <p:cNvSpPr>
            <a:spLocks noGrp="1"/>
          </p:cNvSpPr>
          <p:nvPr>
            <p:ph type="sldNum" sz="quarter" idx="12"/>
          </p:nvPr>
        </p:nvSpPr>
        <p:spPr>
          <a:xfrm>
            <a:off x="11465859" y="6356350"/>
            <a:ext cx="407054" cy="198812"/>
          </a:xfrm>
        </p:spPr>
        <p:txBody>
          <a:bodyPr/>
          <a:lstStyle>
            <a:lvl1pPr>
              <a:defRPr>
                <a:solidFill>
                  <a:schemeClr val="bg1"/>
                </a:solidFill>
              </a:defRPr>
            </a:lvl1pPr>
          </a:lstStyle>
          <a:p>
            <a:fld id="{6973FCEF-5573-7E43-8272-70C9D66591DA}" type="slidenum">
              <a:rPr lang="en-US" smtClean="0"/>
              <a:pPr/>
              <a:t>‹#›</a:t>
            </a:fld>
            <a:endParaRPr lang="en-US"/>
          </a:p>
        </p:txBody>
      </p:sp>
      <p:sp>
        <p:nvSpPr>
          <p:cNvPr id="10" name="Text Placeholder 7">
            <a:extLst>
              <a:ext uri="{FF2B5EF4-FFF2-40B4-BE49-F238E27FC236}">
                <a16:creationId xmlns:a16="http://schemas.microsoft.com/office/drawing/2014/main" xmlns=""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xmlns="" id="{0B687291-9924-8545-A6D8-FB45F24DE9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51563" y="-1059394"/>
            <a:ext cx="7139894" cy="7139894"/>
          </a:xfrm>
          <a:prstGeom prst="rect">
            <a:avLst/>
          </a:prstGeom>
        </p:spPr>
      </p:pic>
      <p:pic>
        <p:nvPicPr>
          <p:cNvPr id="12" name="Picture 11">
            <a:extLst>
              <a:ext uri="{FF2B5EF4-FFF2-40B4-BE49-F238E27FC236}">
                <a16:creationId xmlns:a16="http://schemas.microsoft.com/office/drawing/2014/main" xmlns="" id="{9C4F3E53-1978-D046-B536-F953DE09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680801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smtClean="0"/>
              <a:t>Click icon to add picture</a:t>
            </a: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13 April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xmlns=""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99817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xmlns=""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smtClean="0"/>
              <a:t>Click icon to add picture</a:t>
            </a: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13 April 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xmlns=""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xmlns="" id="{B08A9B9B-B774-F84D-9A19-C9EDEEAC97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xmlns="" id="{63522E1C-1301-0448-B26E-22AB81CB01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xmlns="" id="{C0C32B95-5454-0F45-91FC-4B9C3F2E56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xmlns="" id="{FC8DF3E4-C99C-F54D-9967-C9859511BC0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xmlns="" id="{A3C10FF9-D064-E549-8FFE-2967DFB3D6C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xmlns="" id="{ADCF404A-CD11-014B-850A-0DEFD74DCA05}"/>
              </a:ext>
            </a:extLst>
          </p:cNvPr>
          <p:cNvPicPr>
            <a:picLocks noChangeAspect="1"/>
          </p:cNvPicPr>
          <p:nvPr userDrawn="1"/>
        </p:nvPicPr>
        <p:blipFill>
          <a:blip r:embed="rId7" cstate="screen">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xmlns="" id="{4D4D75CB-2025-994D-A230-C5B351D7637B}"/>
              </a:ext>
            </a:extLst>
          </p:cNvPr>
          <p:cNvPicPr>
            <a:picLocks noChangeAspect="1"/>
          </p:cNvPicPr>
          <p:nvPr userDrawn="1"/>
        </p:nvPicPr>
        <p:blipFill>
          <a:blip r:embed="rId8" cstate="screen">
            <a:lum bright="100000"/>
            <a:extLst>
              <a:ext uri="{28A0092B-C50C-407E-A947-70E740481C1C}">
                <a14:useLocalDpi xmlns:a14="http://schemas.microsoft.com/office/drawing/2010/main"/>
              </a:ext>
            </a:extLst>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xmlns="" id="{F6F0B838-2D08-FB4F-8A7C-9A51932B636B}"/>
              </a:ext>
            </a:extLst>
          </p:cNvPr>
          <p:cNvPicPr>
            <a:picLocks noChangeAspect="1"/>
          </p:cNvPicPr>
          <p:nvPr userDrawn="1"/>
        </p:nvPicPr>
        <p:blipFill>
          <a:blip r:embed="rId9" cstate="screen">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xmlns="" id="{900B4217-3240-DA45-9B16-53450D607F5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7" name="Picture 16">
            <a:extLst>
              <a:ext uri="{FF2B5EF4-FFF2-40B4-BE49-F238E27FC236}">
                <a16:creationId xmlns:a16="http://schemas.microsoft.com/office/drawing/2014/main" xmlns="" id="{6DDFA81B-362F-C744-8D4F-DBC10C5B10B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sp>
        <p:nvSpPr>
          <p:cNvPr id="7" name="Rectangle 6">
            <a:extLst>
              <a:ext uri="{FF2B5EF4-FFF2-40B4-BE49-F238E27FC236}">
                <a16:creationId xmlns:a16="http://schemas.microsoft.com/office/drawing/2014/main" xmlns=""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CBC7D827-D31E-AE44-AD3E-AE621346A3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xmlns="" id="{BC32C4C2-5012-8A4E-9976-D06B71975E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xmlns="" id="{0127EC68-2C75-BA45-9985-62B9AA96206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xmlns="" id="{D9537E7A-1C25-2C41-A190-05050CC53E0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xmlns="" id="{76977E99-4A69-794B-BD3C-48DA4888475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xmlns="" id="{6CE4EE1B-2FEB-154C-8F29-E45EE5E328D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xmlns="" id="{D2EE7049-3688-B94D-848E-9AB6B82282D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xmlns="" id="{C15D96E2-281C-3F46-8843-E17D1E113E7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xmlns="" id="{F7E8B41F-2066-2542-8B55-00B3A99114F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xmlns=""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xmlns="" id="{BE85A7E4-2FFE-0946-A6A4-F5850AC16E7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xmlns=""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3" name="Picture 2" descr="ef_logo_hrz_fc_rgb-white-01.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8340" y="-97588"/>
            <a:ext cx="3744687" cy="1959429"/>
          </a:xfrm>
          <a:prstGeom prst="rect">
            <a:avLst/>
          </a:prstGeom>
        </p:spPr>
      </p:pic>
      <p:pic>
        <p:nvPicPr>
          <p:cNvPr id="17" name="Picture 16" descr="ef-single-icon-rgb-1600 white.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023409" y="4198938"/>
            <a:ext cx="847725" cy="847725"/>
          </a:xfrm>
          <a:prstGeom prst="rect">
            <a:avLst/>
          </a:prstGeom>
        </p:spPr>
      </p:pic>
    </p:spTree>
    <p:extLst>
      <p:ext uri="{BB962C8B-B14F-4D97-AF65-F5344CB8AC3E}">
        <p14:creationId xmlns:p14="http://schemas.microsoft.com/office/powerpoint/2010/main" val="3719452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13 April 2020</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a16="http://schemas.microsoft.com/office/drawing/2014/main" xmlns=""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a16="http://schemas.microsoft.com/office/drawing/2014/main" xmlns=""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a16="http://schemas.microsoft.com/office/drawing/2014/main" xmlns=""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a16="http://schemas.microsoft.com/office/drawing/2014/main" xmlns=""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a16="http://schemas.microsoft.com/office/drawing/2014/main" xmlns=""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a16="http://schemas.microsoft.com/office/drawing/2014/main" xmlns=""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a16="http://schemas.microsoft.com/office/drawing/2014/main" xmlns=""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a16="http://schemas.microsoft.com/office/drawing/2014/main" xmlns=""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a16="http://schemas.microsoft.com/office/drawing/2014/main" xmlns=""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a16="http://schemas.microsoft.com/office/drawing/2014/main" xmlns=""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a16="http://schemas.microsoft.com/office/drawing/2014/main" xmlns=""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a16="http://schemas.microsoft.com/office/drawing/2014/main" xmlns=""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a16="http://schemas.microsoft.com/office/drawing/2014/main" xmlns=""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a16="http://schemas.microsoft.com/office/drawing/2014/main" xmlns=""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a16="http://schemas.microsoft.com/office/drawing/2014/main" xmlns=""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pic>
        <p:nvPicPr>
          <p:cNvPr id="21" name="Picture 20">
            <a:extLst>
              <a:ext uri="{FF2B5EF4-FFF2-40B4-BE49-F238E27FC236}">
                <a16:creationId xmlns:a16="http://schemas.microsoft.com/office/drawing/2014/main" xmlns="" id="{6DDFA81B-362F-C744-8D4F-DBC10C5B10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
        <p:nvSpPr>
          <p:cNvPr id="23" name="TextBox 22">
            <a:extLst>
              <a:ext uri="{FF2B5EF4-FFF2-40B4-BE49-F238E27FC236}">
                <a16:creationId xmlns:a16="http://schemas.microsoft.com/office/drawing/2014/main" xmlns=""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smtClean="0"/>
              <a:t>PMIEF </a:t>
            </a:r>
            <a:r>
              <a:rPr lang="en-US" dirty="0"/>
              <a:t>RGB COLOR PALETTE</a:t>
            </a:r>
          </a:p>
          <a:p>
            <a:r>
              <a:rPr lang="en-US" dirty="0"/>
              <a:t>To quickly select a color you may copy and paste a color square or use the eyedropper. </a:t>
            </a:r>
          </a:p>
        </p:txBody>
      </p:sp>
      <p:sp>
        <p:nvSpPr>
          <p:cNvPr id="24" name="Rectangle 23">
            <a:extLst>
              <a:ext uri="{FF2B5EF4-FFF2-40B4-BE49-F238E27FC236}">
                <a16:creationId xmlns:a16="http://schemas.microsoft.com/office/drawing/2014/main" xmlns=""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5" name="Rectangle 24">
            <a:extLst>
              <a:ext uri="{FF2B5EF4-FFF2-40B4-BE49-F238E27FC236}">
                <a16:creationId xmlns:a16="http://schemas.microsoft.com/office/drawing/2014/main" xmlns=""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6" name="Rectangle 25">
            <a:extLst>
              <a:ext uri="{FF2B5EF4-FFF2-40B4-BE49-F238E27FC236}">
                <a16:creationId xmlns:a16="http://schemas.microsoft.com/office/drawing/2014/main" xmlns=""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7" name="Rectangle 26">
            <a:extLst>
              <a:ext uri="{FF2B5EF4-FFF2-40B4-BE49-F238E27FC236}">
                <a16:creationId xmlns:a16="http://schemas.microsoft.com/office/drawing/2014/main" xmlns=""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xmlns=""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xmlns=""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0" name="Rectangle 29">
            <a:extLst>
              <a:ext uri="{FF2B5EF4-FFF2-40B4-BE49-F238E27FC236}">
                <a16:creationId xmlns:a16="http://schemas.microsoft.com/office/drawing/2014/main" xmlns=""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1" name="Rectangle 30">
            <a:extLst>
              <a:ext uri="{FF2B5EF4-FFF2-40B4-BE49-F238E27FC236}">
                <a16:creationId xmlns:a16="http://schemas.microsoft.com/office/drawing/2014/main" xmlns=""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2" name="Rectangle 31">
            <a:extLst>
              <a:ext uri="{FF2B5EF4-FFF2-40B4-BE49-F238E27FC236}">
                <a16:creationId xmlns:a16="http://schemas.microsoft.com/office/drawing/2014/main" xmlns=""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xmlns=""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xmlns=""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5" name="Rectangle 34">
            <a:extLst>
              <a:ext uri="{FF2B5EF4-FFF2-40B4-BE49-F238E27FC236}">
                <a16:creationId xmlns:a16="http://schemas.microsoft.com/office/drawing/2014/main" xmlns=""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6" name="Rectangle 35">
            <a:extLst>
              <a:ext uri="{FF2B5EF4-FFF2-40B4-BE49-F238E27FC236}">
                <a16:creationId xmlns:a16="http://schemas.microsoft.com/office/drawing/2014/main" xmlns=""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7" name="Rectangle 36">
            <a:extLst>
              <a:ext uri="{FF2B5EF4-FFF2-40B4-BE49-F238E27FC236}">
                <a16:creationId xmlns:a16="http://schemas.microsoft.com/office/drawing/2014/main" xmlns=""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xmlns=""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Tree>
    <p:extLst>
      <p:ext uri="{BB962C8B-B14F-4D97-AF65-F5344CB8AC3E}">
        <p14:creationId xmlns:p14="http://schemas.microsoft.com/office/powerpoint/2010/main" val="334754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13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xmlns="" id="{74387E57-BD30-C849-B480-B6A138293C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51563" y="307975"/>
            <a:ext cx="5721350" cy="5721350"/>
          </a:xfrm>
          <a:prstGeom prst="rect">
            <a:avLst/>
          </a:prstGeom>
        </p:spPr>
      </p:pic>
      <p:pic>
        <p:nvPicPr>
          <p:cNvPr id="10" name="Picture 9">
            <a:extLst>
              <a:ext uri="{FF2B5EF4-FFF2-40B4-BE49-F238E27FC236}">
                <a16:creationId xmlns:a16="http://schemas.microsoft.com/office/drawing/2014/main" xmlns="" id="{9C4F3E53-1978-D046-B536-F953DE09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5589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13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xmlns="" id="{664E9458-54A6-D341-91E7-60D36F10FD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57913" y="320676"/>
            <a:ext cx="5714999" cy="5714999"/>
          </a:xfrm>
          <a:prstGeom prst="rect">
            <a:avLst/>
          </a:prstGeom>
        </p:spPr>
      </p:pic>
      <p:pic>
        <p:nvPicPr>
          <p:cNvPr id="9" name="Picture 8">
            <a:extLst>
              <a:ext uri="{FF2B5EF4-FFF2-40B4-BE49-F238E27FC236}">
                <a16:creationId xmlns:a16="http://schemas.microsoft.com/office/drawing/2014/main" xmlns="" id="{9C4F3E53-1978-D046-B536-F953DE09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16741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13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xmlns="" id="{BC32C4C2-5012-8A4E-9976-D06B71975E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xmlns="" id="{0127EC68-2C75-BA45-9985-62B9AA9620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xmlns="" id="{F26F4148-A6EF-0B41-BA3C-1DBDAAEC3C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xmlns="" id="{D9537E7A-1C25-2C41-A190-05050CC53E0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xmlns="" id="{C220902C-155B-D849-ACE7-AE85807C1B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xmlns="" id="{76977E99-4A69-794B-BD3C-48DA4888475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xmlns="" id="{6CE4EE1B-2FEB-154C-8F29-E45EE5E328DC}"/>
              </a:ext>
            </a:extLst>
          </p:cNvPr>
          <p:cNvPicPr>
            <a:picLocks noChangeAspect="1"/>
          </p:cNvPicPr>
          <p:nvPr userDrawn="1"/>
        </p:nvPicPr>
        <p:blipFill>
          <a:blip r:embed="rId8" cstate="screen">
            <a:lum bright="100000"/>
            <a:extLst>
              <a:ext uri="{28A0092B-C50C-407E-A947-70E740481C1C}">
                <a14:useLocalDpi xmlns:a14="http://schemas.microsoft.com/office/drawing/2010/main"/>
              </a:ext>
            </a:extLst>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xmlns="" id="{D2EE7049-3688-B94D-848E-9AB6B82282D5}"/>
              </a:ext>
            </a:extLst>
          </p:cNvPr>
          <p:cNvPicPr>
            <a:picLocks noChangeAspect="1"/>
          </p:cNvPicPr>
          <p:nvPr userDrawn="1"/>
        </p:nvPicPr>
        <p:blipFill>
          <a:blip r:embed="rId9" cstate="screen">
            <a:lum bright="100000"/>
            <a:extLst>
              <a:ext uri="{28A0092B-C50C-407E-A947-70E740481C1C}">
                <a14:useLocalDpi xmlns:a14="http://schemas.microsoft.com/office/drawing/2010/main"/>
              </a:ext>
            </a:extLst>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xmlns="" id="{C15D96E2-281C-3F46-8843-E17D1E113E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78912" y="5195489"/>
            <a:ext cx="847725" cy="847725"/>
          </a:xfrm>
          <a:prstGeom prst="rect">
            <a:avLst/>
          </a:prstGeom>
        </p:spPr>
      </p:pic>
      <p:pic>
        <p:nvPicPr>
          <p:cNvPr id="17" name="Picture 16">
            <a:extLst>
              <a:ext uri="{FF2B5EF4-FFF2-40B4-BE49-F238E27FC236}">
                <a16:creationId xmlns:a16="http://schemas.microsoft.com/office/drawing/2014/main" xmlns="" id="{9C4F3E53-1978-D046-B536-F953DE0989C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19" name="Picture 18" descr="ef-single-icon-rgb-1600 whit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7135278" y="3236976"/>
            <a:ext cx="847725" cy="847725"/>
          </a:xfrm>
          <a:prstGeom prst="rect">
            <a:avLst/>
          </a:prstGeom>
        </p:spPr>
      </p:pic>
    </p:spTree>
    <p:extLst>
      <p:ext uri="{BB962C8B-B14F-4D97-AF65-F5344CB8AC3E}">
        <p14:creationId xmlns:p14="http://schemas.microsoft.com/office/powerpoint/2010/main" val="255816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13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xmlns="" id="{1981A9E2-17C2-BC46-8432-722BE0041E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41466" y="323291"/>
            <a:ext cx="5721350" cy="5721350"/>
          </a:xfrm>
          <a:prstGeom prst="rect">
            <a:avLst/>
          </a:prstGeom>
        </p:spPr>
      </p:pic>
      <p:pic>
        <p:nvPicPr>
          <p:cNvPr id="8" name="Picture 7">
            <a:extLst>
              <a:ext uri="{FF2B5EF4-FFF2-40B4-BE49-F238E27FC236}">
                <a16:creationId xmlns:a16="http://schemas.microsoft.com/office/drawing/2014/main" xmlns="" id="{9C4F3E53-1978-D046-B536-F953DE09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7957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13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8" name="Picture 7">
            <a:extLst>
              <a:ext uri="{FF2B5EF4-FFF2-40B4-BE49-F238E27FC236}">
                <a16:creationId xmlns:a16="http://schemas.microsoft.com/office/drawing/2014/main" xmlns="" id="{AA775A6C-09CC-3043-A416-0769853923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51563" y="323291"/>
            <a:ext cx="5721350" cy="5721350"/>
          </a:xfrm>
          <a:prstGeom prst="rect">
            <a:avLst/>
          </a:prstGeom>
        </p:spPr>
      </p:pic>
      <p:pic>
        <p:nvPicPr>
          <p:cNvPr id="10" name="Picture 9">
            <a:extLst>
              <a:ext uri="{FF2B5EF4-FFF2-40B4-BE49-F238E27FC236}">
                <a16:creationId xmlns:a16="http://schemas.microsoft.com/office/drawing/2014/main" xmlns="" id="{9C4F3E53-1978-D046-B536-F953DE0989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28344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13 April 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xmlns="" id="{BC32C4C2-5012-8A4E-9976-D06B71975E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xmlns="" id="{0127EC68-2C75-BA45-9985-62B9AA9620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xmlns="" id="{F26F4148-A6EF-0B41-BA3C-1DBDAAEC3C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xmlns="" id="{D9537E7A-1C25-2C41-A190-05050CC53E0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xmlns="" id="{C220902C-155B-D849-ACE7-AE85807C1B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xmlns="" id="{76977E99-4A69-794B-BD3C-48DA4888475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xmlns="" id="{6CE4EE1B-2FEB-154C-8F29-E45EE5E328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xmlns="" id="{D2EE7049-3688-B94D-848E-9AB6B82282D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xmlns="" id="{C15D96E2-281C-3F46-8843-E17D1E113E7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xmlns="" id="{F7E8B41F-2066-2542-8B55-00B3A99114F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xmlns="" id="{FE6544F6-B72E-C748-B9C0-4584A6B4220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126259" y="2245832"/>
            <a:ext cx="847725" cy="847725"/>
          </a:xfrm>
          <a:prstGeom prst="rect">
            <a:avLst/>
          </a:prstGeom>
        </p:spPr>
      </p:pic>
      <p:pic>
        <p:nvPicPr>
          <p:cNvPr id="23" name="Picture 22">
            <a:extLst>
              <a:ext uri="{FF2B5EF4-FFF2-40B4-BE49-F238E27FC236}">
                <a16:creationId xmlns:a16="http://schemas.microsoft.com/office/drawing/2014/main" xmlns="" id="{9C4F3E53-1978-D046-B536-F953DE0989C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24" name="Picture 23" descr="ef-single-icon-rgb-1600 whit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172202" y="1311043"/>
            <a:ext cx="847725" cy="847725"/>
          </a:xfrm>
          <a:prstGeom prst="rect">
            <a:avLst/>
          </a:prstGeom>
        </p:spPr>
      </p:pic>
    </p:spTree>
    <p:extLst>
      <p:ext uri="{BB962C8B-B14F-4D97-AF65-F5344CB8AC3E}">
        <p14:creationId xmlns:p14="http://schemas.microsoft.com/office/powerpoint/2010/main" val="1304197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13 April 2020</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75" r:id="rId4"/>
    <p:sldLayoutId id="2147483687" r:id="rId5"/>
    <p:sldLayoutId id="2147483678" r:id="rId6"/>
    <p:sldLayoutId id="2147483676" r:id="rId7"/>
    <p:sldLayoutId id="2147483688" r:id="rId8"/>
    <p:sldLayoutId id="2147483679" r:id="rId9"/>
    <p:sldLayoutId id="2147483677" r:id="rId10"/>
    <p:sldLayoutId id="2147483689" r:id="rId11"/>
    <p:sldLayoutId id="2147483680" r:id="rId12"/>
    <p:sldLayoutId id="2147483650" r:id="rId13"/>
    <p:sldLayoutId id="2147483652" r:id="rId14"/>
    <p:sldLayoutId id="2147483660" r:id="rId15"/>
    <p:sldLayoutId id="2147483684" r:id="rId16"/>
    <p:sldLayoutId id="2147483661" r:id="rId17"/>
    <p:sldLayoutId id="2147483662" r:id="rId18"/>
    <p:sldLayoutId id="2147483663" r:id="rId19"/>
    <p:sldLayoutId id="2147483664" r:id="rId20"/>
    <p:sldLayoutId id="2147483665" r:id="rId21"/>
    <p:sldLayoutId id="2147483654" r:id="rId22"/>
    <p:sldLayoutId id="2147483666" r:id="rId23"/>
    <p:sldLayoutId id="2147483667" r:id="rId24"/>
    <p:sldLayoutId id="2147483668" r:id="rId25"/>
    <p:sldLayoutId id="2147483669" r:id="rId26"/>
    <p:sldLayoutId id="2147483670" r:id="rId27"/>
    <p:sldLayoutId id="2147483671" r:id="rId28"/>
    <p:sldLayoutId id="2147483655" r:id="rId29"/>
    <p:sldLayoutId id="2147483690" r:id="rId30"/>
    <p:sldLayoutId id="2147483672" r:id="rId31"/>
    <p:sldLayoutId id="2147483691" r:id="rId32"/>
    <p:sldLayoutId id="2147483692" r:id="rId33"/>
    <p:sldLayoutId id="2147483681" r:id="rId34"/>
    <p:sldLayoutId id="2147483682" r:id="rId35"/>
    <p:sldLayoutId id="2147483683" r:id="rId36"/>
    <p:sldLayoutId id="2147483674" r:id="rId37"/>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userDrawn="1">
          <p15:clr>
            <a:srgbClr val="F26B43"/>
          </p15:clr>
        </p15:guide>
        <p15:guide id="2" orient="horz" pos="194" userDrawn="1">
          <p15:clr>
            <a:srgbClr val="F26B43"/>
          </p15:clr>
        </p15:guide>
        <p15:guide id="3" orient="horz" pos="811" userDrawn="1">
          <p15:clr>
            <a:srgbClr val="F26B43"/>
          </p15:clr>
        </p15:guide>
        <p15:guide id="4" orient="horz" pos="4129" userDrawn="1">
          <p15:clr>
            <a:srgbClr val="F26B43"/>
          </p15:clr>
        </p15:guide>
        <p15:guide id="5" orient="horz" pos="3802" userDrawn="1">
          <p15:clr>
            <a:srgbClr val="F26B43"/>
          </p15:clr>
        </p15:guide>
        <p15:guide id="6" orient="horz" pos="3264" userDrawn="1">
          <p15:clr>
            <a:srgbClr val="F26B43"/>
          </p15:clr>
        </p15:guide>
        <p15:guide id="7" orient="horz" pos="3189" userDrawn="1">
          <p15:clr>
            <a:srgbClr val="F26B43"/>
          </p15:clr>
        </p15:guide>
        <p15:guide id="8" orient="horz" pos="1344" userDrawn="1">
          <p15:clr>
            <a:srgbClr val="F26B43"/>
          </p15:clr>
        </p15:guide>
        <p15:guide id="9" orient="horz" pos="1419" userDrawn="1">
          <p15:clr>
            <a:srgbClr val="F26B43"/>
          </p15:clr>
        </p15:guide>
        <p15:guide id="10" orient="horz" pos="2645" userDrawn="1">
          <p15:clr>
            <a:srgbClr val="F26B43"/>
          </p15:clr>
        </p15:guide>
        <p15:guide id="11" orient="horz" pos="2571" userDrawn="1">
          <p15:clr>
            <a:srgbClr val="F26B43"/>
          </p15:clr>
        </p15:guide>
        <p15:guide id="12" orient="horz" pos="1963" userDrawn="1">
          <p15:clr>
            <a:srgbClr val="F26B43"/>
          </p15:clr>
        </p15:guide>
        <p15:guide id="13" orient="horz" pos="2037" userDrawn="1">
          <p15:clr>
            <a:srgbClr val="F26B43"/>
          </p15:clr>
        </p15:guide>
        <p15:guide id="14" pos="198" userDrawn="1">
          <p15:clr>
            <a:srgbClr val="F26B43"/>
          </p15:clr>
        </p15:guide>
        <p15:guide id="15" pos="7479" userDrawn="1">
          <p15:clr>
            <a:srgbClr val="F26B43"/>
          </p15:clr>
        </p15:guide>
        <p15:guide id="16" pos="6940" userDrawn="1">
          <p15:clr>
            <a:srgbClr val="F26B43"/>
          </p15:clr>
        </p15:guide>
        <p15:guide id="17" pos="6861" userDrawn="1">
          <p15:clr>
            <a:srgbClr val="F26B43"/>
          </p15:clr>
        </p15:guide>
        <p15:guide id="18" pos="728" userDrawn="1">
          <p15:clr>
            <a:srgbClr val="F26B43"/>
          </p15:clr>
        </p15:guide>
        <p15:guide id="19" pos="806" userDrawn="1">
          <p15:clr>
            <a:srgbClr val="F26B43"/>
          </p15:clr>
        </p15:guide>
        <p15:guide id="20" pos="6327" userDrawn="1">
          <p15:clr>
            <a:srgbClr val="F26B43"/>
          </p15:clr>
        </p15:guide>
        <p15:guide id="21" pos="6253" userDrawn="1">
          <p15:clr>
            <a:srgbClr val="F26B43"/>
          </p15:clr>
        </p15:guide>
        <p15:guide id="22" pos="1346" userDrawn="1">
          <p15:clr>
            <a:srgbClr val="F26B43"/>
          </p15:clr>
        </p15:guide>
        <p15:guide id="23" pos="1415" userDrawn="1">
          <p15:clr>
            <a:srgbClr val="F26B43"/>
          </p15:clr>
        </p15:guide>
        <p15:guide id="24" pos="1954" userDrawn="1">
          <p15:clr>
            <a:srgbClr val="F26B43"/>
          </p15:clr>
        </p15:guide>
        <p15:guide id="25" pos="2032" userDrawn="1">
          <p15:clr>
            <a:srgbClr val="F26B43"/>
          </p15:clr>
        </p15:guide>
        <p15:guide id="26" pos="5719" userDrawn="1">
          <p15:clr>
            <a:srgbClr val="F26B43"/>
          </p15:clr>
        </p15:guide>
        <p15:guide id="27" pos="5636" userDrawn="1">
          <p15:clr>
            <a:srgbClr val="F26B43"/>
          </p15:clr>
        </p15:guide>
        <p15:guide id="28" pos="2567" userDrawn="1">
          <p15:clr>
            <a:srgbClr val="F26B43"/>
          </p15:clr>
        </p15:guide>
        <p15:guide id="29" pos="5101" userDrawn="1">
          <p15:clr>
            <a:srgbClr val="F26B43"/>
          </p15:clr>
        </p15:guide>
        <p15:guide id="30" pos="2640" userDrawn="1">
          <p15:clr>
            <a:srgbClr val="F26B43"/>
          </p15:clr>
        </p15:guide>
        <p15:guide id="31" pos="5027" userDrawn="1">
          <p15:clr>
            <a:srgbClr val="F26B43"/>
          </p15:clr>
        </p15:guide>
        <p15:guide id="32" pos="3184" userDrawn="1">
          <p15:clr>
            <a:srgbClr val="F26B43"/>
          </p15:clr>
        </p15:guide>
        <p15:guide id="33" pos="3258" userDrawn="1">
          <p15:clr>
            <a:srgbClr val="F26B43"/>
          </p15:clr>
        </p15:guide>
        <p15:guide id="34" pos="4488" userDrawn="1">
          <p15:clr>
            <a:srgbClr val="F26B43"/>
          </p15:clr>
        </p15:guide>
        <p15:guide id="35" pos="4410" userDrawn="1">
          <p15:clr>
            <a:srgbClr val="F26B43"/>
          </p15:clr>
        </p15:guide>
        <p15:guide id="36" pos="3875" userDrawn="1">
          <p15:clr>
            <a:srgbClr val="F26B43"/>
          </p15:clr>
        </p15:guide>
        <p15:guide id="37" pos="3797" userDrawn="1">
          <p15:clr>
            <a:srgbClr val="F26B43"/>
          </p15:clr>
        </p15:guide>
        <p15:guide id="38" orient="horz" pos="38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45.jpeg"/><Relationship Id="rId7" Type="http://schemas.openxmlformats.org/officeDocument/2006/relationships/image" Target="../media/image30.emf"/><Relationship Id="rId12"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36.png"/><Relationship Id="rId4" Type="http://schemas.openxmlformats.org/officeDocument/2006/relationships/image" Target="../media/image26.emf"/><Relationship Id="rId9"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bigstock--199670272.jpg"/>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xmlns="" id="{B2C99636-0021-1343-ABFB-32128EAAB26E}"/>
              </a:ext>
            </a:extLst>
          </p:cNvPr>
          <p:cNvSpPr>
            <a:spLocks noGrp="1"/>
          </p:cNvSpPr>
          <p:nvPr>
            <p:ph type="title"/>
          </p:nvPr>
        </p:nvSpPr>
        <p:spPr/>
        <p:txBody>
          <a:bodyPr/>
          <a:lstStyle/>
          <a:p>
            <a:r>
              <a:rPr lang="en-US" dirty="0" smtClean="0"/>
              <a:t>PROJECT MANAGEMENT SKILLS </a:t>
            </a:r>
            <a:r>
              <a:rPr lang="en-US" dirty="0"/>
              <a:t>FOR LIFE</a:t>
            </a:r>
            <a:r>
              <a:rPr lang="en-US" baseline="30000" dirty="0"/>
              <a:t>®</a:t>
            </a:r>
          </a:p>
        </p:txBody>
      </p:sp>
      <p:sp>
        <p:nvSpPr>
          <p:cNvPr id="4" name="Text Placeholder 3">
            <a:extLst>
              <a:ext uri="{FF2B5EF4-FFF2-40B4-BE49-F238E27FC236}">
                <a16:creationId xmlns:a16="http://schemas.microsoft.com/office/drawing/2014/main" xmlns="" id="{D938D166-FF5E-B24D-A2E8-16921FACF1BE}"/>
              </a:ext>
            </a:extLst>
          </p:cNvPr>
          <p:cNvSpPr>
            <a:spLocks noGrp="1"/>
          </p:cNvSpPr>
          <p:nvPr>
            <p:ph type="body" sz="quarter" idx="13"/>
          </p:nvPr>
        </p:nvSpPr>
        <p:spPr/>
        <p:txBody>
          <a:bodyPr/>
          <a:lstStyle/>
          <a:p>
            <a:r>
              <a:rPr lang="en-US" dirty="0"/>
              <a:t>Presenter </a:t>
            </a:r>
            <a:r>
              <a:rPr lang="en-US" dirty="0" smtClean="0"/>
              <a:t>Name</a:t>
            </a:r>
            <a:endParaRPr lang="en-US" dirty="0"/>
          </a:p>
          <a:p>
            <a:pPr lvl="1"/>
            <a:r>
              <a:rPr lang="en-US" dirty="0"/>
              <a:t>Dd MM YYYY</a:t>
            </a:r>
          </a:p>
        </p:txBody>
      </p:sp>
      <p:pic>
        <p:nvPicPr>
          <p:cNvPr id="6" name="Picture 5">
            <a:extLst>
              <a:ext uri="{FF2B5EF4-FFF2-40B4-BE49-F238E27FC236}">
                <a16:creationId xmlns:a16="http://schemas.microsoft.com/office/drawing/2014/main" xmlns="" id="{F2AA3422-D5F8-8C43-B045-0925B42D2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3601" y="5172075"/>
            <a:ext cx="863600" cy="863600"/>
          </a:xfrm>
          <a:prstGeom prst="rect">
            <a:avLst/>
          </a:prstGeom>
        </p:spPr>
      </p:pic>
      <p:pic>
        <p:nvPicPr>
          <p:cNvPr id="7" name="Picture 6">
            <a:extLst>
              <a:ext uri="{FF2B5EF4-FFF2-40B4-BE49-F238E27FC236}">
                <a16:creationId xmlns:a16="http://schemas.microsoft.com/office/drawing/2014/main" xmlns="" id="{A7BD96B4-305A-4F42-9B76-0425B3186D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3601" y="2251810"/>
            <a:ext cx="864453" cy="864453"/>
          </a:xfrm>
          <a:prstGeom prst="rect">
            <a:avLst/>
          </a:prstGeom>
        </p:spPr>
      </p:pic>
      <p:pic>
        <p:nvPicPr>
          <p:cNvPr id="9" name="Picture 8">
            <a:extLst>
              <a:ext uri="{FF2B5EF4-FFF2-40B4-BE49-F238E27FC236}">
                <a16:creationId xmlns:a16="http://schemas.microsoft.com/office/drawing/2014/main" xmlns="" id="{18BDF9BD-9573-7945-97B0-1771DC628D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59990" y="1285875"/>
            <a:ext cx="847725" cy="847725"/>
          </a:xfrm>
          <a:prstGeom prst="rect">
            <a:avLst/>
          </a:prstGeom>
        </p:spPr>
      </p:pic>
      <p:pic>
        <p:nvPicPr>
          <p:cNvPr id="10" name="Picture 9">
            <a:extLst>
              <a:ext uri="{FF2B5EF4-FFF2-40B4-BE49-F238E27FC236}">
                <a16:creationId xmlns:a16="http://schemas.microsoft.com/office/drawing/2014/main" xmlns="" id="{D006E5FF-8324-5D43-937B-70C0312BAE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37890" y="3233738"/>
            <a:ext cx="849311" cy="849311"/>
          </a:xfrm>
          <a:prstGeom prst="rect">
            <a:avLst/>
          </a:prstGeom>
        </p:spPr>
      </p:pic>
      <p:pic>
        <p:nvPicPr>
          <p:cNvPr id="11" name="Picture 10">
            <a:extLst>
              <a:ext uri="{FF2B5EF4-FFF2-40B4-BE49-F238E27FC236}">
                <a16:creationId xmlns:a16="http://schemas.microsoft.com/office/drawing/2014/main" xmlns="" id="{59F3B0A9-D53F-2442-A54C-8DD122CF49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92448" y="4049945"/>
            <a:ext cx="854075" cy="854075"/>
          </a:xfrm>
          <a:prstGeom prst="rect">
            <a:avLst/>
          </a:prstGeom>
        </p:spPr>
      </p:pic>
      <p:pic>
        <p:nvPicPr>
          <p:cNvPr id="12" name="Picture 11">
            <a:extLst>
              <a:ext uri="{FF2B5EF4-FFF2-40B4-BE49-F238E27FC236}">
                <a16:creationId xmlns:a16="http://schemas.microsoft.com/office/drawing/2014/main" xmlns="" id="{0E3F3BB8-68E6-154D-8AC8-B9B2E5B7FC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23601" y="1289844"/>
            <a:ext cx="849312" cy="849312"/>
          </a:xfrm>
          <a:prstGeom prst="rect">
            <a:avLst/>
          </a:prstGeom>
        </p:spPr>
      </p:pic>
      <p:pic>
        <p:nvPicPr>
          <p:cNvPr id="14" name="Picture 13">
            <a:extLst>
              <a:ext uri="{FF2B5EF4-FFF2-40B4-BE49-F238E27FC236}">
                <a16:creationId xmlns:a16="http://schemas.microsoft.com/office/drawing/2014/main" xmlns="" id="{8B459CD9-8D13-AE4D-A556-625F46F5F0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44113" y="4198938"/>
            <a:ext cx="869156" cy="869156"/>
          </a:xfrm>
          <a:prstGeom prst="rect">
            <a:avLst/>
          </a:prstGeom>
        </p:spPr>
      </p:pic>
      <p:pic>
        <p:nvPicPr>
          <p:cNvPr id="15" name="Picture 14">
            <a:extLst>
              <a:ext uri="{FF2B5EF4-FFF2-40B4-BE49-F238E27FC236}">
                <a16:creationId xmlns:a16="http://schemas.microsoft.com/office/drawing/2014/main" xmlns="" id="{6C96E50C-C0CC-8F47-A4F3-0CE6DDBADC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78913" y="5187950"/>
            <a:ext cx="847725" cy="847725"/>
          </a:xfrm>
          <a:prstGeom prst="rect">
            <a:avLst/>
          </a:prstGeom>
        </p:spPr>
      </p:pic>
      <p:pic>
        <p:nvPicPr>
          <p:cNvPr id="13" name="Picture 12" descr="ef-single-icon-rgb-1600 white.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231188" y="3233738"/>
            <a:ext cx="847725" cy="847725"/>
          </a:xfrm>
          <a:prstGeom prst="rect">
            <a:avLst/>
          </a:prstGeom>
        </p:spPr>
      </p:pic>
    </p:spTree>
    <p:extLst>
      <p:ext uri="{BB962C8B-B14F-4D97-AF65-F5344CB8AC3E}">
        <p14:creationId xmlns:p14="http://schemas.microsoft.com/office/powerpoint/2010/main" val="2648143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igstock-Businesswoman-in-suit-pointing-1589590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701" y="1522011"/>
            <a:ext cx="5208238" cy="5335989"/>
          </a:xfrm>
          <a:prstGeom prst="rect">
            <a:avLst/>
          </a:prstGeom>
        </p:spPr>
      </p:pic>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Manager Discussion</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10</a:t>
            </a:fld>
            <a:endParaRPr lang="en-US"/>
          </a:p>
        </p:txBody>
      </p:sp>
      <p:sp>
        <p:nvSpPr>
          <p:cNvPr id="11" name="Text Box 12"/>
          <p:cNvSpPr txBox="1">
            <a:spLocks noChangeArrowheads="1"/>
          </p:cNvSpPr>
          <p:nvPr/>
        </p:nvSpPr>
        <p:spPr bwMode="auto">
          <a:xfrm>
            <a:off x="7323498" y="2888468"/>
            <a:ext cx="4142361" cy="114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nSpc>
                <a:spcPct val="80000"/>
              </a:lnSpc>
              <a:buNone/>
            </a:pPr>
            <a:r>
              <a:rPr lang="en-US" altLang="en-US" sz="2800" dirty="0" smtClean="0">
                <a:solidFill>
                  <a:srgbClr val="FF610D"/>
                </a:solidFill>
                <a:latin typeface="Arial"/>
                <a:cs typeface="Arial"/>
              </a:rPr>
              <a:t>What are some </a:t>
            </a:r>
            <a:r>
              <a:rPr lang="en-US" altLang="en-US" sz="2800" dirty="0">
                <a:solidFill>
                  <a:srgbClr val="FF610D"/>
                </a:solidFill>
                <a:latin typeface="Arial"/>
                <a:cs typeface="Arial"/>
              </a:rPr>
              <a:t>of the responsibilities of a Project Manager?</a:t>
            </a:r>
          </a:p>
        </p:txBody>
      </p:sp>
      <p:pic>
        <p:nvPicPr>
          <p:cNvPr id="14" name="Picture 13" descr="quote-bubble-rebran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8639" y="2702973"/>
            <a:ext cx="1349173" cy="1268223"/>
          </a:xfrm>
          <a:prstGeom prst="rect">
            <a:avLst/>
          </a:prstGeom>
        </p:spPr>
      </p:pic>
    </p:spTree>
    <p:extLst>
      <p:ext uri="{BB962C8B-B14F-4D97-AF65-F5344CB8AC3E}">
        <p14:creationId xmlns:p14="http://schemas.microsoft.com/office/powerpoint/2010/main" val="2308140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igstock-Businesswoman-in-suit-pointing-1589590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701" y="1522011"/>
            <a:ext cx="5208238" cy="5335989"/>
          </a:xfrm>
          <a:prstGeom prst="rect">
            <a:avLst/>
          </a:prstGeom>
        </p:spPr>
      </p:pic>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Manager Discussion</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11</a:t>
            </a:fld>
            <a:endParaRPr lang="en-US"/>
          </a:p>
        </p:txBody>
      </p:sp>
      <p:sp>
        <p:nvSpPr>
          <p:cNvPr id="11" name="Text Box 12"/>
          <p:cNvSpPr txBox="1">
            <a:spLocks noChangeArrowheads="1"/>
          </p:cNvSpPr>
          <p:nvPr/>
        </p:nvSpPr>
        <p:spPr bwMode="auto">
          <a:xfrm>
            <a:off x="7323498" y="2888468"/>
            <a:ext cx="4499854" cy="796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nSpc>
                <a:spcPct val="80000"/>
              </a:lnSpc>
              <a:buNone/>
            </a:pPr>
            <a:r>
              <a:rPr lang="en-US" altLang="en-US" sz="2800" dirty="0">
                <a:solidFill>
                  <a:srgbClr val="FF610D"/>
                </a:solidFill>
                <a:latin typeface="Arial"/>
                <a:cs typeface="Arial"/>
              </a:rPr>
              <a:t>How is a Project Manager selected or appointed?</a:t>
            </a:r>
          </a:p>
        </p:txBody>
      </p:sp>
      <p:pic>
        <p:nvPicPr>
          <p:cNvPr id="10" name="Picture 9" descr="quote-bubble-rebran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8639" y="2702973"/>
            <a:ext cx="1349173" cy="1268223"/>
          </a:xfrm>
          <a:prstGeom prst="rect">
            <a:avLst/>
          </a:prstGeom>
        </p:spPr>
      </p:pic>
    </p:spTree>
    <p:extLst>
      <p:ext uri="{BB962C8B-B14F-4D97-AF65-F5344CB8AC3E}">
        <p14:creationId xmlns:p14="http://schemas.microsoft.com/office/powerpoint/2010/main" val="2804602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p:txBody>
          <a:bodyPr/>
          <a:lstStyle/>
          <a:p>
            <a:r>
              <a:rPr lang="en-US" dirty="0" smtClean="0"/>
              <a:t>WHAT IS A </a:t>
            </a:r>
            <a:br>
              <a:rPr lang="en-US" dirty="0" smtClean="0"/>
            </a:br>
            <a:r>
              <a:rPr lang="en-US" dirty="0" smtClean="0"/>
              <a:t>STAKEHOLDER?</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12</a:t>
            </a:fld>
            <a:endParaRPr lang="en-US"/>
          </a:p>
        </p:txBody>
      </p:sp>
    </p:spTree>
    <p:extLst>
      <p:ext uri="{BB962C8B-B14F-4D97-AF65-F5344CB8AC3E}">
        <p14:creationId xmlns:p14="http://schemas.microsoft.com/office/powerpoint/2010/main" val="369124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What is a Stakeholder?</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837237" cy="3336779"/>
          </a:xfrm>
        </p:spPr>
        <p:txBody>
          <a:bodyPr/>
          <a:lstStyle/>
          <a:p>
            <a:pPr marL="342900" indent="-342900">
              <a:buFont typeface="Arial"/>
              <a:buChar char="•"/>
            </a:pPr>
            <a:r>
              <a:rPr lang="en-US" altLang="en-US" dirty="0"/>
              <a:t>Someone who has a positive or negative impact on the project and can influence the expectations and deliverables</a:t>
            </a:r>
          </a:p>
          <a:p>
            <a:pPr marL="342900" indent="-342900">
              <a:buFont typeface="Arial"/>
              <a:buChar char="•"/>
            </a:pPr>
            <a:r>
              <a:rPr lang="en-US" altLang="en-US" dirty="0"/>
              <a:t>Examples of stakeholders: customers, suppliers, vendors, end-users, team members, and project sponsor</a:t>
            </a:r>
          </a:p>
          <a:p>
            <a:pPr marL="342900" indent="-342900">
              <a:buFont typeface="Arial"/>
              <a:buChar char="•"/>
            </a:pPr>
            <a:r>
              <a:rPr lang="en-US" altLang="en-US" dirty="0"/>
              <a:t>Who were the stakeholders on a project you worked on previously? Who will they be on your next project?</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13</a:t>
            </a:fld>
            <a:endParaRPr lang="en-US"/>
          </a:p>
        </p:txBody>
      </p:sp>
      <p:pic>
        <p:nvPicPr>
          <p:cNvPr id="13" name="Picture 12" descr="bigstock-Closeup-shot-of-young-man-and--100976528.jpg"/>
          <p:cNvPicPr>
            <a:picLocks noChangeAspect="1"/>
          </p:cNvPicPr>
          <p:nvPr/>
        </p:nvPicPr>
        <p:blipFill rotWithShape="1">
          <a:blip r:embed="rId3" cstate="screen">
            <a:extLst>
              <a:ext uri="{28A0092B-C50C-407E-A947-70E740481C1C}">
                <a14:useLocalDpi xmlns:a14="http://schemas.microsoft.com/office/drawing/2010/main"/>
              </a:ext>
            </a:extLst>
          </a:blip>
          <a:srcRect r="-24318"/>
          <a:stretch/>
        </p:blipFill>
        <p:spPr>
          <a:xfrm>
            <a:off x="7319962" y="1828800"/>
            <a:ext cx="5623279" cy="3733456"/>
          </a:xfrm>
          <a:prstGeom prst="rect">
            <a:avLst/>
          </a:prstGeom>
        </p:spPr>
      </p:pic>
    </p:spTree>
    <p:extLst>
      <p:ext uri="{BB962C8B-B14F-4D97-AF65-F5344CB8AC3E}">
        <p14:creationId xmlns:p14="http://schemas.microsoft.com/office/powerpoint/2010/main" val="2300402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p:txBody>
          <a:bodyPr/>
          <a:lstStyle/>
          <a:p>
            <a:r>
              <a:rPr lang="en-US" dirty="0" smtClean="0"/>
              <a:t>WHAT IS A </a:t>
            </a:r>
            <a:br>
              <a:rPr lang="en-US" dirty="0" smtClean="0"/>
            </a:br>
            <a:r>
              <a:rPr lang="en-US" dirty="0" smtClean="0"/>
              <a:t>SPONSOR?</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14</a:t>
            </a:fld>
            <a:endParaRPr lang="en-US"/>
          </a:p>
        </p:txBody>
      </p:sp>
    </p:spTree>
    <p:extLst>
      <p:ext uri="{BB962C8B-B14F-4D97-AF65-F5344CB8AC3E}">
        <p14:creationId xmlns:p14="http://schemas.microsoft.com/office/powerpoint/2010/main" val="733072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What is a Sponsor?</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837237" cy="3336779"/>
          </a:xfrm>
        </p:spPr>
        <p:txBody>
          <a:bodyPr/>
          <a:lstStyle/>
          <a:p>
            <a:pPr marL="342900" indent="-342900">
              <a:buFont typeface="Arial"/>
              <a:buChar char="•"/>
              <a:defRPr/>
            </a:pPr>
            <a:r>
              <a:rPr lang="en-US" dirty="0"/>
              <a:t>An individual who provides support or obtains funding for the project </a:t>
            </a:r>
          </a:p>
          <a:p>
            <a:pPr marL="342900" indent="-342900">
              <a:buFont typeface="Arial"/>
              <a:buChar char="•"/>
              <a:defRPr/>
            </a:pPr>
            <a:r>
              <a:rPr lang="en-US" dirty="0"/>
              <a:t>Someone who has a vested interest in</a:t>
            </a:r>
            <a:br>
              <a:rPr lang="en-US" dirty="0"/>
            </a:br>
            <a:r>
              <a:rPr lang="en-US" dirty="0"/>
              <a:t>the project</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15</a:t>
            </a:fld>
            <a:endParaRPr lang="en-US"/>
          </a:p>
        </p:txBody>
      </p:sp>
      <p:pic>
        <p:nvPicPr>
          <p:cNvPr id="9" name="Picture 8" descr="bigstock-Young-Office-Professionals-Tal-2228623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8446" y="1828800"/>
            <a:ext cx="5504468" cy="3670300"/>
          </a:xfrm>
          <a:prstGeom prst="rect">
            <a:avLst/>
          </a:prstGeom>
        </p:spPr>
      </p:pic>
      <p:sp>
        <p:nvSpPr>
          <p:cNvPr id="10" name="Content Placeholder 2">
            <a:extLst>
              <a:ext uri="{FF2B5EF4-FFF2-40B4-BE49-F238E27FC236}">
                <a16:creationId xmlns:a16="http://schemas.microsoft.com/office/drawing/2014/main" xmlns="" id="{DBE6F3D1-978A-7C4E-9DA7-0D1562E07FE0}"/>
              </a:ext>
            </a:extLst>
          </p:cNvPr>
          <p:cNvSpPr txBox="1">
            <a:spLocks/>
          </p:cNvSpPr>
          <p:nvPr/>
        </p:nvSpPr>
        <p:spPr>
          <a:xfrm>
            <a:off x="314325" y="3695701"/>
            <a:ext cx="5837237" cy="21717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800" dirty="0">
                <a:solidFill>
                  <a:srgbClr val="FF610D"/>
                </a:solidFill>
              </a:rPr>
              <a:t>Examples of Sponsors</a:t>
            </a:r>
          </a:p>
          <a:p>
            <a:pPr lvl="1" indent="-457200">
              <a:buFont typeface="Wingdings" charset="2"/>
              <a:buChar char="ü"/>
              <a:defRPr/>
            </a:pPr>
            <a:r>
              <a:rPr lang="en-US" dirty="0"/>
              <a:t>Member of the management team</a:t>
            </a:r>
          </a:p>
          <a:p>
            <a:pPr lvl="1" indent="-457200">
              <a:buFont typeface="Wingdings" charset="2"/>
              <a:buChar char="ü"/>
              <a:defRPr/>
            </a:pPr>
            <a:r>
              <a:rPr lang="en-US" dirty="0"/>
              <a:t>Board of Director or association member</a:t>
            </a:r>
          </a:p>
          <a:p>
            <a:pPr lvl="1" indent="-457200">
              <a:buFont typeface="Wingdings" charset="2"/>
              <a:buChar char="ü"/>
              <a:defRPr/>
            </a:pPr>
            <a:r>
              <a:rPr lang="en-US" dirty="0"/>
              <a:t>Client or customer</a:t>
            </a:r>
          </a:p>
        </p:txBody>
      </p:sp>
    </p:spTree>
    <p:extLst>
      <p:ext uri="{BB962C8B-B14F-4D97-AF65-F5344CB8AC3E}">
        <p14:creationId xmlns:p14="http://schemas.microsoft.com/office/powerpoint/2010/main" val="2332186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p:txBody>
          <a:bodyPr/>
          <a:lstStyle/>
          <a:p>
            <a:r>
              <a:rPr lang="en-US" dirty="0" smtClean="0"/>
              <a:t>WHAT IS A </a:t>
            </a:r>
            <a:br>
              <a:rPr lang="en-US" dirty="0" smtClean="0"/>
            </a:br>
            <a:r>
              <a:rPr lang="en-US" dirty="0" smtClean="0"/>
              <a:t>TEAM MEMBER?</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16</a:t>
            </a:fld>
            <a:endParaRPr lang="en-US"/>
          </a:p>
        </p:txBody>
      </p:sp>
    </p:spTree>
    <p:extLst>
      <p:ext uri="{BB962C8B-B14F-4D97-AF65-F5344CB8AC3E}">
        <p14:creationId xmlns:p14="http://schemas.microsoft.com/office/powerpoint/2010/main" val="1590690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What is a Team Member?</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6111875" cy="4241800"/>
          </a:xfrm>
        </p:spPr>
        <p:txBody>
          <a:bodyPr/>
          <a:lstStyle/>
          <a:p>
            <a:pPr>
              <a:defRPr/>
            </a:pPr>
            <a:r>
              <a:rPr lang="en-US" sz="2800" dirty="0">
                <a:solidFill>
                  <a:srgbClr val="FF610D"/>
                </a:solidFill>
              </a:rPr>
              <a:t>Important Characteristics of a </a:t>
            </a:r>
            <a:r>
              <a:rPr lang="en-US" sz="2800" dirty="0" smtClean="0">
                <a:solidFill>
                  <a:srgbClr val="FF610D"/>
                </a:solidFill>
              </a:rPr>
              <a:t/>
            </a:r>
            <a:br>
              <a:rPr lang="en-US" sz="2800" dirty="0" smtClean="0">
                <a:solidFill>
                  <a:srgbClr val="FF610D"/>
                </a:solidFill>
              </a:rPr>
            </a:br>
            <a:r>
              <a:rPr lang="en-US" sz="2800" dirty="0" smtClean="0">
                <a:solidFill>
                  <a:srgbClr val="FF610D"/>
                </a:solidFill>
              </a:rPr>
              <a:t>Project </a:t>
            </a:r>
            <a:r>
              <a:rPr lang="en-US" sz="2800" dirty="0">
                <a:solidFill>
                  <a:srgbClr val="FF610D"/>
                </a:solidFill>
              </a:rPr>
              <a:t>Team</a:t>
            </a:r>
          </a:p>
          <a:p>
            <a:pPr marL="342900" indent="-342900">
              <a:buFont typeface="Arial"/>
              <a:buChar char="•"/>
              <a:defRPr/>
            </a:pPr>
            <a:r>
              <a:rPr lang="en-US" dirty="0"/>
              <a:t>Individuals who are appointed, selected, or volunteer to work together on a project</a:t>
            </a:r>
          </a:p>
          <a:p>
            <a:pPr marL="342900" indent="-342900">
              <a:buFont typeface="Arial"/>
              <a:buChar char="•"/>
              <a:defRPr/>
            </a:pPr>
            <a:r>
              <a:rPr lang="en-US" dirty="0"/>
              <a:t>Individuals who have diverse skills and talents to complete tasks and will provide expertise to make project decisions</a:t>
            </a:r>
          </a:p>
          <a:p>
            <a:pPr marL="342900" indent="-342900">
              <a:buFont typeface="Arial"/>
              <a:buChar char="•"/>
              <a:defRPr/>
            </a:pPr>
            <a:r>
              <a:rPr lang="en-US" dirty="0"/>
              <a:t>Encourage mentoring with team members during the project</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17</a:t>
            </a:fld>
            <a:endParaRPr lang="en-US"/>
          </a:p>
        </p:txBody>
      </p:sp>
      <p:pic>
        <p:nvPicPr>
          <p:cNvPr id="11" name="Picture 10" descr="bigstock-Multiethnic-University-Student-24363397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3748" y="1929752"/>
            <a:ext cx="5009165" cy="3289948"/>
          </a:xfrm>
          <a:prstGeom prst="rect">
            <a:avLst/>
          </a:prstGeom>
        </p:spPr>
      </p:pic>
    </p:spTree>
    <p:extLst>
      <p:ext uri="{BB962C8B-B14F-4D97-AF65-F5344CB8AC3E}">
        <p14:creationId xmlns:p14="http://schemas.microsoft.com/office/powerpoint/2010/main" val="3750181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Team Organizational Chart</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18</a:t>
            </a:fld>
            <a:endParaRPr lang="en-US"/>
          </a:p>
        </p:txBody>
      </p:sp>
      <p:sp>
        <p:nvSpPr>
          <p:cNvPr id="10" name="Text Box 6"/>
          <p:cNvSpPr txBox="1">
            <a:spLocks noChangeArrowheads="1"/>
          </p:cNvSpPr>
          <p:nvPr/>
        </p:nvSpPr>
        <p:spPr bwMode="auto">
          <a:xfrm>
            <a:off x="314324" y="1727396"/>
            <a:ext cx="2619375" cy="838200"/>
          </a:xfrm>
          <a:prstGeom prst="rect">
            <a:avLst/>
          </a:prstGeom>
          <a:solidFill>
            <a:srgbClr val="4F17A8"/>
          </a:solidFill>
          <a:ln w="9525" algn="ctr">
            <a:solidFill>
              <a:schemeClr val="bg2"/>
            </a:solidFill>
            <a:miter lim="800000"/>
            <a:headEnd/>
            <a:tailEnd/>
          </a:ln>
          <a:effectLst/>
        </p:spPr>
        <p:txBody>
          <a:bodyPr anchor="ct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a:spcBef>
                <a:spcPct val="50000"/>
              </a:spcBef>
              <a:buClrTx/>
              <a:buFontTx/>
              <a:buNone/>
            </a:pPr>
            <a:r>
              <a:rPr lang="en-US" altLang="en-US" sz="2400" dirty="0">
                <a:solidFill>
                  <a:schemeClr val="bg1"/>
                </a:solidFill>
                <a:latin typeface="Arial"/>
                <a:cs typeface="Arial"/>
              </a:rPr>
              <a:t>Sponsor</a:t>
            </a:r>
          </a:p>
        </p:txBody>
      </p:sp>
      <p:sp>
        <p:nvSpPr>
          <p:cNvPr id="12" name="Text Box 7"/>
          <p:cNvSpPr txBox="1">
            <a:spLocks noChangeArrowheads="1"/>
          </p:cNvSpPr>
          <p:nvPr/>
        </p:nvSpPr>
        <p:spPr bwMode="auto">
          <a:xfrm>
            <a:off x="314324" y="2717996"/>
            <a:ext cx="2619375" cy="838200"/>
          </a:xfrm>
          <a:prstGeom prst="rect">
            <a:avLst/>
          </a:prstGeom>
          <a:solidFill>
            <a:srgbClr val="4F17A8"/>
          </a:solidFill>
          <a:ln w="9525" algn="ctr">
            <a:solidFill>
              <a:schemeClr val="bg2"/>
            </a:solidFill>
            <a:miter lim="800000"/>
            <a:headEnd/>
            <a:tailEnd/>
          </a:ln>
          <a:effectLst/>
        </p:spPr>
        <p:txBody>
          <a:bodyPr anchor="ct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a:spcBef>
                <a:spcPct val="50000"/>
              </a:spcBef>
              <a:buClrTx/>
              <a:buFontTx/>
              <a:buNone/>
            </a:pPr>
            <a:r>
              <a:rPr lang="en-US" altLang="en-US" sz="2400" dirty="0">
                <a:solidFill>
                  <a:schemeClr val="bg1"/>
                </a:solidFill>
                <a:latin typeface="Arial"/>
                <a:cs typeface="Arial"/>
              </a:rPr>
              <a:t>Project Manager</a:t>
            </a:r>
          </a:p>
        </p:txBody>
      </p:sp>
      <p:sp>
        <p:nvSpPr>
          <p:cNvPr id="13" name="Text Box 8"/>
          <p:cNvSpPr txBox="1">
            <a:spLocks noChangeArrowheads="1"/>
          </p:cNvSpPr>
          <p:nvPr/>
        </p:nvSpPr>
        <p:spPr bwMode="auto">
          <a:xfrm>
            <a:off x="314324" y="4775396"/>
            <a:ext cx="2619375" cy="914400"/>
          </a:xfrm>
          <a:prstGeom prst="rect">
            <a:avLst/>
          </a:prstGeom>
          <a:solidFill>
            <a:srgbClr val="4F17A8"/>
          </a:solidFill>
          <a:ln w="9525" algn="ctr">
            <a:solidFill>
              <a:schemeClr val="bg2"/>
            </a:solidFill>
            <a:miter lim="800000"/>
            <a:headEnd/>
            <a:tailEnd/>
          </a:ln>
          <a:effectLst/>
        </p:spPr>
        <p:txBody>
          <a:bodyPr anchor="ct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a:spcBef>
                <a:spcPct val="50000"/>
              </a:spcBef>
              <a:buClrTx/>
              <a:buFontTx/>
              <a:buNone/>
            </a:pPr>
            <a:r>
              <a:rPr lang="en-US" altLang="en-US" sz="2400" dirty="0">
                <a:solidFill>
                  <a:schemeClr val="bg1"/>
                </a:solidFill>
                <a:latin typeface="Arial"/>
                <a:cs typeface="Arial"/>
              </a:rPr>
              <a:t>Stakeholders</a:t>
            </a:r>
          </a:p>
        </p:txBody>
      </p:sp>
      <p:sp>
        <p:nvSpPr>
          <p:cNvPr id="14" name="Text Box 9"/>
          <p:cNvSpPr txBox="1">
            <a:spLocks noChangeArrowheads="1"/>
          </p:cNvSpPr>
          <p:nvPr/>
        </p:nvSpPr>
        <p:spPr bwMode="auto">
          <a:xfrm>
            <a:off x="314324" y="3708596"/>
            <a:ext cx="2619375" cy="914400"/>
          </a:xfrm>
          <a:prstGeom prst="rect">
            <a:avLst/>
          </a:prstGeom>
          <a:solidFill>
            <a:srgbClr val="4F17A8"/>
          </a:solidFill>
          <a:ln w="9525" algn="ctr">
            <a:solidFill>
              <a:schemeClr val="bg2"/>
            </a:solidFill>
            <a:miter lim="800000"/>
            <a:headEnd/>
            <a:tailEnd/>
          </a:ln>
          <a:effectLst/>
        </p:spPr>
        <p:txBody>
          <a:bodyPr anchor="ct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a:spcBef>
                <a:spcPct val="50000"/>
              </a:spcBef>
              <a:buClrTx/>
              <a:buFontTx/>
              <a:buNone/>
            </a:pPr>
            <a:r>
              <a:rPr lang="en-US" altLang="en-US" sz="2400">
                <a:solidFill>
                  <a:schemeClr val="bg1"/>
                </a:solidFill>
                <a:latin typeface="Arial"/>
                <a:cs typeface="Arial"/>
              </a:rPr>
              <a:t>Team Members</a:t>
            </a:r>
          </a:p>
        </p:txBody>
      </p:sp>
      <p:sp>
        <p:nvSpPr>
          <p:cNvPr id="15" name="Rectangle 2"/>
          <p:cNvSpPr txBox="1">
            <a:spLocks noChangeArrowheads="1"/>
          </p:cNvSpPr>
          <p:nvPr/>
        </p:nvSpPr>
        <p:spPr bwMode="auto">
          <a:xfrm>
            <a:off x="3055052" y="1752601"/>
            <a:ext cx="8817861" cy="863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marL="0" indent="0">
              <a:lnSpc>
                <a:spcPct val="90000"/>
              </a:lnSpc>
              <a:buNone/>
            </a:pPr>
            <a:r>
              <a:rPr lang="en-US" altLang="en-US" sz="2400" dirty="0">
                <a:latin typeface="Arial"/>
                <a:cs typeface="Arial"/>
              </a:rPr>
              <a:t>Individual who provides support and/or obtains funding for the project. Someone who has a vested interest in the project.</a:t>
            </a:r>
          </a:p>
          <a:p>
            <a:pPr marL="0" indent="0">
              <a:lnSpc>
                <a:spcPct val="90000"/>
              </a:lnSpc>
              <a:buNone/>
            </a:pPr>
            <a:endParaRPr lang="en-US" altLang="en-US" sz="2400" dirty="0">
              <a:latin typeface="Arial"/>
              <a:cs typeface="Arial"/>
            </a:endParaRPr>
          </a:p>
          <a:p>
            <a:pPr marL="0" indent="0">
              <a:lnSpc>
                <a:spcPct val="90000"/>
              </a:lnSpc>
              <a:buNone/>
            </a:pPr>
            <a:endParaRPr lang="en-US" altLang="en-US" sz="2400" dirty="0">
              <a:latin typeface="Arial"/>
              <a:cs typeface="Arial"/>
            </a:endParaRPr>
          </a:p>
          <a:p>
            <a:pPr>
              <a:lnSpc>
                <a:spcPct val="90000"/>
              </a:lnSpc>
              <a:buFont typeface="Wingdings" pitchFamily="2" charset="2"/>
              <a:buNone/>
            </a:pPr>
            <a:endParaRPr lang="en-US" altLang="en-US" sz="2400" dirty="0">
              <a:latin typeface="Arial"/>
              <a:cs typeface="Arial"/>
            </a:endParaRPr>
          </a:p>
        </p:txBody>
      </p:sp>
      <p:sp>
        <p:nvSpPr>
          <p:cNvPr id="16" name="Rectangle 2"/>
          <p:cNvSpPr txBox="1">
            <a:spLocks noChangeArrowheads="1"/>
          </p:cNvSpPr>
          <p:nvPr/>
        </p:nvSpPr>
        <p:spPr bwMode="auto">
          <a:xfrm>
            <a:off x="3055052" y="2599271"/>
            <a:ext cx="8817861" cy="1371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marL="0" indent="0">
              <a:lnSpc>
                <a:spcPct val="90000"/>
              </a:lnSpc>
              <a:buNone/>
            </a:pPr>
            <a:r>
              <a:rPr lang="en-US" altLang="en-US" sz="2400" dirty="0">
                <a:latin typeface="Arial"/>
                <a:cs typeface="Arial"/>
              </a:rPr>
              <a:t>Works with the team to develop a schedule and discuss potential risks. Responsible for ensuring the project is completed on time, within budget, and on schedule.</a:t>
            </a:r>
          </a:p>
          <a:p>
            <a:pPr marL="0" indent="0">
              <a:lnSpc>
                <a:spcPct val="90000"/>
              </a:lnSpc>
              <a:buNone/>
            </a:pPr>
            <a:endParaRPr lang="en-US" altLang="en-US" sz="2400" dirty="0">
              <a:latin typeface="Arial"/>
              <a:cs typeface="Arial"/>
            </a:endParaRPr>
          </a:p>
          <a:p>
            <a:pPr>
              <a:lnSpc>
                <a:spcPct val="90000"/>
              </a:lnSpc>
              <a:buFont typeface="Wingdings" pitchFamily="2" charset="2"/>
              <a:buNone/>
            </a:pPr>
            <a:endParaRPr lang="en-US" altLang="en-US" sz="2400" dirty="0">
              <a:latin typeface="Arial"/>
              <a:cs typeface="Arial"/>
            </a:endParaRPr>
          </a:p>
        </p:txBody>
      </p:sp>
      <p:sp>
        <p:nvSpPr>
          <p:cNvPr id="17" name="Rectangle 2"/>
          <p:cNvSpPr txBox="1">
            <a:spLocks noChangeArrowheads="1"/>
          </p:cNvSpPr>
          <p:nvPr/>
        </p:nvSpPr>
        <p:spPr bwMode="auto">
          <a:xfrm>
            <a:off x="3055052" y="3784601"/>
            <a:ext cx="8817861" cy="863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marL="0" indent="0">
              <a:lnSpc>
                <a:spcPct val="90000"/>
              </a:lnSpc>
              <a:buNone/>
            </a:pPr>
            <a:r>
              <a:rPr lang="en-US" altLang="en-US" sz="2400" dirty="0">
                <a:latin typeface="Arial"/>
                <a:cs typeface="Arial"/>
              </a:rPr>
              <a:t>Appointed individuals and/or volunteers who work together to complete project tasks and deliverables.</a:t>
            </a:r>
          </a:p>
          <a:p>
            <a:pPr marL="0" indent="0">
              <a:lnSpc>
                <a:spcPct val="90000"/>
              </a:lnSpc>
              <a:buNone/>
            </a:pPr>
            <a:endParaRPr lang="en-US" altLang="en-US" sz="2400" dirty="0">
              <a:latin typeface="Arial"/>
              <a:cs typeface="Arial"/>
            </a:endParaRPr>
          </a:p>
          <a:p>
            <a:pPr>
              <a:lnSpc>
                <a:spcPct val="90000"/>
              </a:lnSpc>
              <a:buFont typeface="Wingdings" pitchFamily="2" charset="2"/>
              <a:buNone/>
            </a:pPr>
            <a:endParaRPr lang="en-US" altLang="en-US" sz="2400" dirty="0">
              <a:latin typeface="Arial"/>
              <a:cs typeface="Arial"/>
            </a:endParaRPr>
          </a:p>
        </p:txBody>
      </p:sp>
      <p:sp>
        <p:nvSpPr>
          <p:cNvPr id="18" name="Rectangle 2"/>
          <p:cNvSpPr txBox="1">
            <a:spLocks noChangeArrowheads="1"/>
          </p:cNvSpPr>
          <p:nvPr/>
        </p:nvSpPr>
        <p:spPr bwMode="auto">
          <a:xfrm>
            <a:off x="3055052" y="4800601"/>
            <a:ext cx="8817861" cy="8635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marL="0" indent="0">
              <a:lnSpc>
                <a:spcPct val="90000"/>
              </a:lnSpc>
              <a:buNone/>
            </a:pPr>
            <a:r>
              <a:rPr lang="en-US" altLang="en-US" sz="2400" dirty="0">
                <a:latin typeface="Arial"/>
                <a:cs typeface="Arial"/>
              </a:rPr>
              <a:t>Individuals or organizations that have an interest, either positive or negative, in the project’s execution and outcomes. </a:t>
            </a:r>
          </a:p>
          <a:p>
            <a:pPr marL="0" indent="0">
              <a:lnSpc>
                <a:spcPct val="90000"/>
              </a:lnSpc>
              <a:buNone/>
            </a:pPr>
            <a:endParaRPr lang="en-US" altLang="en-US" sz="2400" dirty="0">
              <a:latin typeface="Arial"/>
              <a:cs typeface="Arial"/>
            </a:endParaRPr>
          </a:p>
          <a:p>
            <a:pPr>
              <a:lnSpc>
                <a:spcPct val="90000"/>
              </a:lnSpc>
              <a:buFont typeface="Wingdings" pitchFamily="2" charset="2"/>
              <a:buNone/>
            </a:pPr>
            <a:endParaRPr lang="en-US" altLang="en-US" sz="2400" dirty="0">
              <a:latin typeface="Arial"/>
              <a:cs typeface="Arial"/>
            </a:endParaRPr>
          </a:p>
        </p:txBody>
      </p:sp>
    </p:spTree>
    <p:extLst>
      <p:ext uri="{BB962C8B-B14F-4D97-AF65-F5344CB8AC3E}">
        <p14:creationId xmlns:p14="http://schemas.microsoft.com/office/powerpoint/2010/main" val="1134242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Discussion</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19</a:t>
            </a:fld>
            <a:endParaRPr lang="en-US"/>
          </a:p>
        </p:txBody>
      </p:sp>
      <p:pic>
        <p:nvPicPr>
          <p:cNvPr id="11" name="Picture 10" descr="bigstock-Business-People-363250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2" y="4347972"/>
            <a:ext cx="12192000" cy="1673352"/>
          </a:xfrm>
          <a:prstGeom prst="rect">
            <a:avLst/>
          </a:prstGeom>
        </p:spPr>
      </p:pic>
      <p:sp>
        <p:nvSpPr>
          <p:cNvPr id="12" name="Text Box 12"/>
          <p:cNvSpPr txBox="1">
            <a:spLocks noChangeArrowheads="1"/>
          </p:cNvSpPr>
          <p:nvPr/>
        </p:nvSpPr>
        <p:spPr bwMode="auto">
          <a:xfrm>
            <a:off x="4173898" y="2685268"/>
            <a:ext cx="4499854" cy="451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nSpc>
                <a:spcPct val="80000"/>
              </a:lnSpc>
              <a:buNone/>
            </a:pPr>
            <a:r>
              <a:rPr lang="en-US" altLang="en-US" sz="2800" dirty="0" smtClean="0">
                <a:solidFill>
                  <a:srgbClr val="FF610D"/>
                </a:solidFill>
                <a:latin typeface="Arial"/>
                <a:cs typeface="Arial"/>
              </a:rPr>
              <a:t>Team Directory Template</a:t>
            </a:r>
            <a:endParaRPr lang="en-US" altLang="en-US" sz="2800" dirty="0">
              <a:solidFill>
                <a:srgbClr val="FF610D"/>
              </a:solidFill>
            </a:endParaRPr>
          </a:p>
        </p:txBody>
      </p:sp>
      <p:pic>
        <p:nvPicPr>
          <p:cNvPr id="17" name="Picture 16" descr="quote-bubble-rebran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9039" y="2372773"/>
            <a:ext cx="1349173" cy="1268223"/>
          </a:xfrm>
          <a:prstGeom prst="rect">
            <a:avLst/>
          </a:prstGeom>
        </p:spPr>
      </p:pic>
    </p:spTree>
    <p:extLst>
      <p:ext uri="{BB962C8B-B14F-4D97-AF65-F5344CB8AC3E}">
        <p14:creationId xmlns:p14="http://schemas.microsoft.com/office/powerpoint/2010/main" val="2148375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p:txBody>
          <a:bodyPr/>
          <a:lstStyle/>
          <a:p>
            <a:r>
              <a:rPr lang="en-US" dirty="0" smtClean="0"/>
              <a:t>WHAT IS PROJECT MANAGEMENT?</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2</a:t>
            </a:fld>
            <a:endParaRPr lang="en-US"/>
          </a:p>
        </p:txBody>
      </p:sp>
    </p:spTree>
    <p:extLst>
      <p:ext uri="{BB962C8B-B14F-4D97-AF65-F5344CB8AC3E}">
        <p14:creationId xmlns:p14="http://schemas.microsoft.com/office/powerpoint/2010/main" val="1920642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Class Exercise</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20</a:t>
            </a:fld>
            <a:endParaRPr lang="en-US"/>
          </a:p>
        </p:txBody>
      </p:sp>
      <p:sp>
        <p:nvSpPr>
          <p:cNvPr id="14" name="TextBox 13"/>
          <p:cNvSpPr txBox="1"/>
          <p:nvPr/>
        </p:nvSpPr>
        <p:spPr>
          <a:xfrm>
            <a:off x="1306158" y="1590400"/>
            <a:ext cx="9191895" cy="523220"/>
          </a:xfrm>
          <a:prstGeom prst="rect">
            <a:avLst/>
          </a:prstGeom>
          <a:noFill/>
        </p:spPr>
        <p:txBody>
          <a:bodyPr wrap="square" rtlCol="0">
            <a:spAutoFit/>
          </a:bodyPr>
          <a:lstStyle/>
          <a:p>
            <a:r>
              <a:rPr lang="en-US" sz="2800" dirty="0" smtClean="0">
                <a:solidFill>
                  <a:srgbClr val="FF610D"/>
                </a:solidFill>
                <a:latin typeface="Arial"/>
                <a:cs typeface="Arial"/>
              </a:rPr>
              <a:t>Team Conflict and Customer Conflict</a:t>
            </a:r>
            <a:endParaRPr lang="en-US" sz="2800" dirty="0">
              <a:solidFill>
                <a:srgbClr val="FF610D"/>
              </a:solidFill>
              <a:latin typeface="Arial"/>
              <a:cs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034" y="1450176"/>
            <a:ext cx="856721" cy="856721"/>
          </a:xfrm>
          <a:prstGeom prst="rect">
            <a:avLst/>
          </a:prstGeom>
        </p:spPr>
      </p:pic>
      <p:sp>
        <p:nvSpPr>
          <p:cNvPr id="11" name="Text Box 15"/>
          <p:cNvSpPr txBox="1">
            <a:spLocks noChangeArrowheads="1"/>
          </p:cNvSpPr>
          <p:nvPr/>
        </p:nvSpPr>
        <p:spPr bwMode="auto">
          <a:xfrm>
            <a:off x="382081" y="3348499"/>
            <a:ext cx="3921642" cy="108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eaLnBrk="1" hangingPunct="1">
              <a:lnSpc>
                <a:spcPct val="60000"/>
              </a:lnSpc>
              <a:buFont typeface="Wingdings" pitchFamily="2" charset="2"/>
              <a:buNone/>
            </a:pPr>
            <a:r>
              <a:rPr lang="en-US" altLang="en-US" sz="2800" dirty="0" smtClean="0">
                <a:solidFill>
                  <a:srgbClr val="FF610D"/>
                </a:solidFill>
                <a:latin typeface="Arial"/>
                <a:cs typeface="Arial"/>
              </a:rPr>
              <a:t>Team Conflict</a:t>
            </a:r>
            <a:endParaRPr lang="en-US" altLang="en-US" sz="2800" dirty="0">
              <a:solidFill>
                <a:srgbClr val="FF610D"/>
              </a:solidFill>
              <a:latin typeface="Arial"/>
              <a:cs typeface="Arial"/>
            </a:endParaRPr>
          </a:p>
          <a:p>
            <a:pPr eaLnBrk="1" hangingPunct="1">
              <a:lnSpc>
                <a:spcPct val="60000"/>
              </a:lnSpc>
              <a:buFont typeface="Wingdings" pitchFamily="2" charset="2"/>
              <a:buNone/>
            </a:pPr>
            <a:endParaRPr lang="en-US" altLang="en-US" sz="2000" dirty="0">
              <a:solidFill>
                <a:srgbClr val="FF610D"/>
              </a:solidFill>
              <a:latin typeface="Arial"/>
              <a:cs typeface="Arial"/>
            </a:endParaRPr>
          </a:p>
          <a:p>
            <a:pPr eaLnBrk="1" hangingPunct="1">
              <a:lnSpc>
                <a:spcPct val="60000"/>
              </a:lnSpc>
              <a:buFont typeface="Wingdings" pitchFamily="2" charset="2"/>
              <a:buNone/>
            </a:pPr>
            <a:endParaRPr lang="en-US" altLang="en-US" sz="2000" dirty="0">
              <a:solidFill>
                <a:srgbClr val="FF610D"/>
              </a:solidFill>
              <a:latin typeface="Arial"/>
              <a:cs typeface="Arial"/>
            </a:endParaRPr>
          </a:p>
          <a:p>
            <a:pPr>
              <a:spcBef>
                <a:spcPct val="0"/>
              </a:spcBef>
              <a:buClrTx/>
              <a:buFontTx/>
              <a:buNone/>
            </a:pPr>
            <a:endParaRPr lang="en-US" altLang="en-US" sz="1600" dirty="0">
              <a:solidFill>
                <a:srgbClr val="FF610D"/>
              </a:solidFill>
              <a:latin typeface="Arial"/>
              <a:cs typeface="Arial"/>
            </a:endParaRPr>
          </a:p>
        </p:txBody>
      </p:sp>
      <p:sp>
        <p:nvSpPr>
          <p:cNvPr id="12" name="Text Box 16"/>
          <p:cNvSpPr txBox="1">
            <a:spLocks noChangeArrowheads="1"/>
          </p:cNvSpPr>
          <p:nvPr/>
        </p:nvSpPr>
        <p:spPr bwMode="auto">
          <a:xfrm>
            <a:off x="5724338" y="3348499"/>
            <a:ext cx="5657505" cy="379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eaLnBrk="1" hangingPunct="1">
              <a:lnSpc>
                <a:spcPct val="60000"/>
              </a:lnSpc>
              <a:buFont typeface="Wingdings" pitchFamily="2" charset="2"/>
              <a:buNone/>
            </a:pPr>
            <a:r>
              <a:rPr lang="en-US" altLang="en-US" sz="2800" dirty="0" smtClean="0">
                <a:solidFill>
                  <a:srgbClr val="FF610D"/>
                </a:solidFill>
                <a:latin typeface="Arial"/>
                <a:cs typeface="Arial"/>
              </a:rPr>
              <a:t>Customer Conflict</a:t>
            </a:r>
            <a:endParaRPr lang="en-US" altLang="en-US" sz="2800" dirty="0">
              <a:solidFill>
                <a:srgbClr val="FF610D"/>
              </a:solidFill>
              <a:latin typeface="Arial"/>
              <a:cs typeface="Arial"/>
            </a:endParaRPr>
          </a:p>
        </p:txBody>
      </p:sp>
      <p:sp>
        <p:nvSpPr>
          <p:cNvPr id="17" name="Rectangle 2"/>
          <p:cNvSpPr txBox="1">
            <a:spLocks noChangeArrowheads="1"/>
          </p:cNvSpPr>
          <p:nvPr/>
        </p:nvSpPr>
        <p:spPr bwMode="auto">
          <a:xfrm>
            <a:off x="5732017" y="3852362"/>
            <a:ext cx="6140896" cy="2662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nSpc>
                <a:spcPct val="90000"/>
              </a:lnSpc>
            </a:pPr>
            <a:r>
              <a:rPr lang="en-US" altLang="en-US" sz="2100" dirty="0">
                <a:solidFill>
                  <a:schemeClr val="tx1"/>
                </a:solidFill>
                <a:latin typeface="Arial"/>
                <a:cs typeface="Arial"/>
              </a:rPr>
              <a:t>The requirements are not clear from the </a:t>
            </a:r>
            <a:r>
              <a:rPr lang="en-US" altLang="en-US" sz="2100" dirty="0" smtClean="0">
                <a:solidFill>
                  <a:schemeClr val="tx1"/>
                </a:solidFill>
                <a:latin typeface="Arial"/>
                <a:cs typeface="Arial"/>
              </a:rPr>
              <a:t>customer</a:t>
            </a:r>
            <a:endParaRPr lang="en-US" altLang="en-US" sz="2100" dirty="0">
              <a:solidFill>
                <a:schemeClr val="tx1"/>
              </a:solidFill>
              <a:latin typeface="Arial"/>
              <a:cs typeface="Arial"/>
            </a:endParaRPr>
          </a:p>
          <a:p>
            <a:pPr>
              <a:lnSpc>
                <a:spcPct val="90000"/>
              </a:lnSpc>
            </a:pPr>
            <a:r>
              <a:rPr lang="en-US" altLang="en-US" sz="2100" dirty="0">
                <a:solidFill>
                  <a:schemeClr val="tx1"/>
                </a:solidFill>
                <a:latin typeface="Arial"/>
                <a:cs typeface="Arial"/>
              </a:rPr>
              <a:t>The customer delays making important decisions on critical </a:t>
            </a:r>
            <a:r>
              <a:rPr lang="en-US" altLang="en-US" sz="2100" dirty="0" smtClean="0">
                <a:solidFill>
                  <a:schemeClr val="tx1"/>
                </a:solidFill>
                <a:latin typeface="Arial"/>
                <a:cs typeface="Arial"/>
              </a:rPr>
              <a:t>issues</a:t>
            </a:r>
            <a:endParaRPr lang="en-US" altLang="en-US" sz="2100" dirty="0">
              <a:solidFill>
                <a:schemeClr val="tx1"/>
              </a:solidFill>
              <a:latin typeface="Arial"/>
              <a:cs typeface="Arial"/>
            </a:endParaRPr>
          </a:p>
          <a:p>
            <a:pPr>
              <a:lnSpc>
                <a:spcPct val="90000"/>
              </a:lnSpc>
            </a:pPr>
            <a:r>
              <a:rPr lang="en-US" altLang="en-US" sz="2100" dirty="0">
                <a:solidFill>
                  <a:schemeClr val="tx1"/>
                </a:solidFill>
                <a:latin typeface="Arial"/>
                <a:cs typeface="Arial"/>
              </a:rPr>
              <a:t>Who will deliver unfavorable news to the customer if the need arises?</a:t>
            </a:r>
          </a:p>
        </p:txBody>
      </p:sp>
      <p:sp>
        <p:nvSpPr>
          <p:cNvPr id="18" name="Rectangle 2"/>
          <p:cNvSpPr txBox="1">
            <a:spLocks noChangeArrowheads="1"/>
          </p:cNvSpPr>
          <p:nvPr/>
        </p:nvSpPr>
        <p:spPr bwMode="auto">
          <a:xfrm>
            <a:off x="314325" y="2316871"/>
            <a:ext cx="10010775" cy="8338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marL="0" indent="0">
              <a:lnSpc>
                <a:spcPct val="90000"/>
              </a:lnSpc>
              <a:buNone/>
            </a:pPr>
            <a:r>
              <a:rPr lang="en-US" altLang="en-US" sz="2400" dirty="0">
                <a:solidFill>
                  <a:schemeClr val="tx1"/>
                </a:solidFill>
                <a:latin typeface="Arial"/>
                <a:cs typeface="Arial"/>
              </a:rPr>
              <a:t>As a large group or in smaller teams, discuss possible solutions to the scenarios below:</a:t>
            </a:r>
          </a:p>
          <a:p>
            <a:pPr marL="0" indent="0">
              <a:lnSpc>
                <a:spcPct val="90000"/>
              </a:lnSpc>
              <a:buNone/>
            </a:pPr>
            <a:endParaRPr lang="en-US" altLang="en-US" sz="2400" dirty="0">
              <a:solidFill>
                <a:schemeClr val="tx1"/>
              </a:solidFill>
              <a:latin typeface="Arial"/>
              <a:cs typeface="Arial"/>
            </a:endParaRPr>
          </a:p>
        </p:txBody>
      </p:sp>
      <p:sp>
        <p:nvSpPr>
          <p:cNvPr id="19" name="Rectangle 2"/>
          <p:cNvSpPr txBox="1">
            <a:spLocks noChangeArrowheads="1"/>
          </p:cNvSpPr>
          <p:nvPr/>
        </p:nvSpPr>
        <p:spPr bwMode="auto">
          <a:xfrm>
            <a:off x="381092" y="3852362"/>
            <a:ext cx="5091029" cy="2662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nSpc>
                <a:spcPct val="90000"/>
              </a:lnSpc>
            </a:pPr>
            <a:r>
              <a:rPr lang="en-US" altLang="en-US" sz="2100" dirty="0">
                <a:solidFill>
                  <a:schemeClr val="tx1"/>
                </a:solidFill>
                <a:latin typeface="Arial"/>
                <a:cs typeface="Arial"/>
              </a:rPr>
              <a:t>Team members are not completing assigned </a:t>
            </a:r>
            <a:r>
              <a:rPr lang="en-US" altLang="en-US" sz="2100" dirty="0" smtClean="0">
                <a:solidFill>
                  <a:schemeClr val="tx1"/>
                </a:solidFill>
                <a:latin typeface="Arial"/>
                <a:cs typeface="Arial"/>
              </a:rPr>
              <a:t>tasks</a:t>
            </a:r>
            <a:endParaRPr lang="en-US" altLang="en-US" sz="2100" dirty="0">
              <a:solidFill>
                <a:schemeClr val="tx1"/>
              </a:solidFill>
              <a:latin typeface="Arial"/>
              <a:cs typeface="Arial"/>
            </a:endParaRPr>
          </a:p>
          <a:p>
            <a:pPr>
              <a:lnSpc>
                <a:spcPct val="90000"/>
              </a:lnSpc>
            </a:pPr>
            <a:r>
              <a:rPr lang="en-US" altLang="en-US" sz="2100" dirty="0">
                <a:solidFill>
                  <a:schemeClr val="tx1"/>
                </a:solidFill>
                <a:latin typeface="Arial"/>
                <a:cs typeface="Arial"/>
              </a:rPr>
              <a:t>Team members are not completing tasks on </a:t>
            </a:r>
            <a:r>
              <a:rPr lang="en-US" altLang="en-US" sz="2100" dirty="0" smtClean="0">
                <a:solidFill>
                  <a:schemeClr val="tx1"/>
                </a:solidFill>
                <a:latin typeface="Arial"/>
                <a:cs typeface="Arial"/>
              </a:rPr>
              <a:t>time</a:t>
            </a:r>
            <a:endParaRPr lang="en-US" altLang="en-US" sz="2100" dirty="0">
              <a:solidFill>
                <a:schemeClr val="tx1"/>
              </a:solidFill>
              <a:latin typeface="Arial"/>
              <a:cs typeface="Arial"/>
            </a:endParaRPr>
          </a:p>
          <a:p>
            <a:pPr>
              <a:lnSpc>
                <a:spcPct val="90000"/>
              </a:lnSpc>
            </a:pPr>
            <a:r>
              <a:rPr lang="en-US" altLang="en-US" sz="2100" dirty="0">
                <a:solidFill>
                  <a:schemeClr val="tx1"/>
                </a:solidFill>
                <a:latin typeface="Arial"/>
                <a:cs typeface="Arial"/>
              </a:rPr>
              <a:t>Team members are unmotivated to complete tasks</a:t>
            </a:r>
          </a:p>
        </p:txBody>
      </p:sp>
    </p:spTree>
    <p:extLst>
      <p:ext uri="{BB962C8B-B14F-4D97-AF65-F5344CB8AC3E}">
        <p14:creationId xmlns:p14="http://schemas.microsoft.com/office/powerpoint/2010/main" val="1509262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quote-bubble-rebra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034" y="1420706"/>
            <a:ext cx="1100667" cy="1034627"/>
          </a:xfrm>
          <a:prstGeom prst="rect">
            <a:avLst/>
          </a:prstGeom>
        </p:spPr>
      </p:pic>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Team Discussion</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21</a:t>
            </a:fld>
            <a:endParaRPr lang="en-US"/>
          </a:p>
        </p:txBody>
      </p:sp>
      <p:sp>
        <p:nvSpPr>
          <p:cNvPr id="16" name="Rectangle 2"/>
          <p:cNvSpPr>
            <a:spLocks noGrp="1" noChangeArrowheads="1"/>
          </p:cNvSpPr>
          <p:nvPr>
            <p:ph idx="1"/>
          </p:nvPr>
        </p:nvSpPr>
        <p:spPr>
          <a:xfrm>
            <a:off x="1345729" y="1666725"/>
            <a:ext cx="8531840" cy="635000"/>
          </a:xfrm>
        </p:spPr>
        <p:txBody>
          <a:bodyPr>
            <a:normAutofit/>
          </a:bodyPr>
          <a:lstStyle/>
          <a:p>
            <a:pPr marL="533400" indent="-533400">
              <a:lnSpc>
                <a:spcPct val="80000"/>
              </a:lnSpc>
              <a:buFontTx/>
              <a:buNone/>
            </a:pPr>
            <a:r>
              <a:rPr lang="en-US" altLang="en-US" sz="2800" dirty="0">
                <a:solidFill>
                  <a:srgbClr val="FF610D"/>
                </a:solidFill>
                <a:latin typeface="Arial"/>
                <a:cs typeface="Arial"/>
              </a:rPr>
              <a:t>Team Conflict and Customer Conflict</a:t>
            </a:r>
          </a:p>
        </p:txBody>
      </p:sp>
      <p:sp>
        <p:nvSpPr>
          <p:cNvPr id="20" name="Rectangle 2"/>
          <p:cNvSpPr txBox="1">
            <a:spLocks noChangeArrowheads="1"/>
          </p:cNvSpPr>
          <p:nvPr/>
        </p:nvSpPr>
        <p:spPr bwMode="auto">
          <a:xfrm>
            <a:off x="289538" y="2391931"/>
            <a:ext cx="10276862"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nSpc>
                <a:spcPct val="90000"/>
              </a:lnSpc>
            </a:pPr>
            <a:r>
              <a:rPr lang="en-US" altLang="en-US" sz="2400" dirty="0">
                <a:solidFill>
                  <a:schemeClr val="tx1"/>
                </a:solidFill>
                <a:latin typeface="Arial"/>
                <a:cs typeface="Arial"/>
              </a:rPr>
              <a:t>When will the team meet (weekly, bi-weekly, monthly)?</a:t>
            </a:r>
          </a:p>
          <a:p>
            <a:pPr>
              <a:lnSpc>
                <a:spcPct val="90000"/>
              </a:lnSpc>
            </a:pPr>
            <a:r>
              <a:rPr lang="en-US" altLang="en-US" sz="2400" dirty="0" smtClean="0">
                <a:solidFill>
                  <a:schemeClr val="tx1"/>
                </a:solidFill>
                <a:latin typeface="Arial"/>
                <a:cs typeface="Arial"/>
              </a:rPr>
              <a:t>Who </a:t>
            </a:r>
            <a:r>
              <a:rPr lang="en-US" altLang="en-US" sz="2400" dirty="0">
                <a:solidFill>
                  <a:schemeClr val="tx1"/>
                </a:solidFill>
                <a:latin typeface="Arial"/>
                <a:cs typeface="Arial"/>
              </a:rPr>
              <a:t>will set the agenda and organize the meeting times?</a:t>
            </a:r>
          </a:p>
          <a:p>
            <a:pPr>
              <a:lnSpc>
                <a:spcPct val="90000"/>
              </a:lnSpc>
            </a:pPr>
            <a:r>
              <a:rPr lang="en-US" altLang="en-US" sz="2400" dirty="0">
                <a:solidFill>
                  <a:schemeClr val="tx1"/>
                </a:solidFill>
                <a:latin typeface="Arial"/>
                <a:cs typeface="Arial"/>
              </a:rPr>
              <a:t>How will the team make decisions?</a:t>
            </a:r>
          </a:p>
          <a:p>
            <a:pPr>
              <a:lnSpc>
                <a:spcPct val="90000"/>
              </a:lnSpc>
            </a:pPr>
            <a:r>
              <a:rPr lang="en-US" altLang="en-US" sz="2400" dirty="0">
                <a:solidFill>
                  <a:schemeClr val="tx1"/>
                </a:solidFill>
                <a:latin typeface="Arial"/>
                <a:cs typeface="Arial"/>
              </a:rPr>
              <a:t>Who will take and distribute meeting minutes?</a:t>
            </a:r>
          </a:p>
          <a:p>
            <a:pPr>
              <a:lnSpc>
                <a:spcPct val="90000"/>
              </a:lnSpc>
            </a:pPr>
            <a:r>
              <a:rPr lang="en-US" altLang="en-US" sz="2400" dirty="0">
                <a:solidFill>
                  <a:schemeClr val="tx1"/>
                </a:solidFill>
                <a:latin typeface="Arial"/>
                <a:cs typeface="Arial"/>
              </a:rPr>
              <a:t>How will the team handle changes?</a:t>
            </a:r>
          </a:p>
          <a:p>
            <a:pPr>
              <a:lnSpc>
                <a:spcPct val="90000"/>
              </a:lnSpc>
            </a:pPr>
            <a:r>
              <a:rPr lang="en-US" altLang="en-US" sz="2400" dirty="0">
                <a:solidFill>
                  <a:schemeClr val="tx1"/>
                </a:solidFill>
                <a:latin typeface="Arial"/>
                <a:cs typeface="Arial"/>
              </a:rPr>
              <a:t>How will the team resolve conflicts and ensure tasks are completed? </a:t>
            </a:r>
          </a:p>
          <a:p>
            <a:pPr>
              <a:lnSpc>
                <a:spcPct val="90000"/>
              </a:lnSpc>
            </a:pPr>
            <a:r>
              <a:rPr lang="en-US" altLang="en-US" sz="2400" dirty="0">
                <a:solidFill>
                  <a:schemeClr val="tx1"/>
                </a:solidFill>
                <a:latin typeface="Arial"/>
                <a:cs typeface="Arial"/>
              </a:rPr>
              <a:t>Who will talk to the customer?</a:t>
            </a:r>
          </a:p>
          <a:p>
            <a:pPr>
              <a:lnSpc>
                <a:spcPct val="90000"/>
              </a:lnSpc>
            </a:pPr>
            <a:r>
              <a:rPr lang="en-US" altLang="en-US" sz="2400" dirty="0">
                <a:solidFill>
                  <a:schemeClr val="tx1"/>
                </a:solidFill>
                <a:latin typeface="Arial"/>
                <a:cs typeface="Arial"/>
              </a:rPr>
              <a:t>Who will report project status to all stakeholders?</a:t>
            </a:r>
          </a:p>
        </p:txBody>
      </p:sp>
    </p:spTree>
    <p:extLst>
      <p:ext uri="{BB962C8B-B14F-4D97-AF65-F5344CB8AC3E}">
        <p14:creationId xmlns:p14="http://schemas.microsoft.com/office/powerpoint/2010/main" val="2457961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Team Discussion</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22</a:t>
            </a:fld>
            <a:endParaRPr lang="en-US"/>
          </a:p>
        </p:txBody>
      </p:sp>
      <p:pic>
        <p:nvPicPr>
          <p:cNvPr id="11" name="Picture 10" descr="bigstock-Business-People-363250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2" y="4347972"/>
            <a:ext cx="12192000" cy="1673352"/>
          </a:xfrm>
          <a:prstGeom prst="rect">
            <a:avLst/>
          </a:prstGeom>
        </p:spPr>
      </p:pic>
      <p:sp>
        <p:nvSpPr>
          <p:cNvPr id="12" name="Text Box 12"/>
          <p:cNvSpPr txBox="1">
            <a:spLocks noChangeArrowheads="1"/>
          </p:cNvSpPr>
          <p:nvPr/>
        </p:nvSpPr>
        <p:spPr bwMode="auto">
          <a:xfrm>
            <a:off x="4173898" y="2685268"/>
            <a:ext cx="5135202" cy="451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nSpc>
                <a:spcPct val="80000"/>
              </a:lnSpc>
              <a:buNone/>
            </a:pPr>
            <a:r>
              <a:rPr lang="en-US" altLang="en-US" sz="2800" dirty="0" smtClean="0">
                <a:solidFill>
                  <a:srgbClr val="FF610D"/>
                </a:solidFill>
                <a:latin typeface="Arial"/>
                <a:cs typeface="Arial"/>
              </a:rPr>
              <a:t>Solutions to Team Conflicts</a:t>
            </a:r>
            <a:endParaRPr lang="en-US" altLang="en-US" sz="2800" dirty="0">
              <a:solidFill>
                <a:srgbClr val="FF610D"/>
              </a:solidFill>
            </a:endParaRPr>
          </a:p>
        </p:txBody>
      </p:sp>
      <p:pic>
        <p:nvPicPr>
          <p:cNvPr id="17" name="Picture 16" descr="quote-bubble-rebran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9039" y="2372773"/>
            <a:ext cx="1349173" cy="1268223"/>
          </a:xfrm>
          <a:prstGeom prst="rect">
            <a:avLst/>
          </a:prstGeom>
        </p:spPr>
      </p:pic>
    </p:spTree>
    <p:extLst>
      <p:ext uri="{BB962C8B-B14F-4D97-AF65-F5344CB8AC3E}">
        <p14:creationId xmlns:p14="http://schemas.microsoft.com/office/powerpoint/2010/main" val="2820884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Team Discussion</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23</a:t>
            </a:fld>
            <a:endParaRPr lang="en-US"/>
          </a:p>
        </p:txBody>
      </p:sp>
      <p:pic>
        <p:nvPicPr>
          <p:cNvPr id="11" name="Picture 10" descr="bigstock-Business-People-363250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62" y="4347972"/>
            <a:ext cx="12192000" cy="1673352"/>
          </a:xfrm>
          <a:prstGeom prst="rect">
            <a:avLst/>
          </a:prstGeom>
        </p:spPr>
      </p:pic>
      <p:sp>
        <p:nvSpPr>
          <p:cNvPr id="12" name="Text Box 12"/>
          <p:cNvSpPr txBox="1">
            <a:spLocks noChangeArrowheads="1"/>
          </p:cNvSpPr>
          <p:nvPr/>
        </p:nvSpPr>
        <p:spPr bwMode="auto">
          <a:xfrm>
            <a:off x="4173898" y="2685268"/>
            <a:ext cx="6163902" cy="451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nSpc>
                <a:spcPct val="80000"/>
              </a:lnSpc>
              <a:buNone/>
            </a:pPr>
            <a:r>
              <a:rPr lang="en-US" altLang="en-US" sz="2800" dirty="0" smtClean="0">
                <a:solidFill>
                  <a:srgbClr val="FF610D"/>
                </a:solidFill>
                <a:latin typeface="Arial"/>
                <a:cs typeface="Arial"/>
              </a:rPr>
              <a:t>Solutions to Customer Conflicts</a:t>
            </a:r>
            <a:endParaRPr lang="en-US" altLang="en-US" sz="2800" dirty="0">
              <a:solidFill>
                <a:srgbClr val="FF610D"/>
              </a:solidFill>
            </a:endParaRPr>
          </a:p>
        </p:txBody>
      </p:sp>
      <p:pic>
        <p:nvPicPr>
          <p:cNvPr id="17" name="Picture 16" descr="quote-bubble-rebran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9039" y="2372773"/>
            <a:ext cx="1349173" cy="1268223"/>
          </a:xfrm>
          <a:prstGeom prst="rect">
            <a:avLst/>
          </a:prstGeom>
        </p:spPr>
      </p:pic>
    </p:spTree>
    <p:extLst>
      <p:ext uri="{BB962C8B-B14F-4D97-AF65-F5344CB8AC3E}">
        <p14:creationId xmlns:p14="http://schemas.microsoft.com/office/powerpoint/2010/main" val="3454662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p:txBody>
          <a:bodyPr/>
          <a:lstStyle/>
          <a:p>
            <a:r>
              <a:rPr lang="en-US" dirty="0" smtClean="0"/>
              <a:t>PROJECT MANAGEMENT PROCESSES</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24</a:t>
            </a:fld>
            <a:endParaRPr lang="en-US"/>
          </a:p>
        </p:txBody>
      </p:sp>
    </p:spTree>
    <p:extLst>
      <p:ext uri="{BB962C8B-B14F-4D97-AF65-F5344CB8AC3E}">
        <p14:creationId xmlns:p14="http://schemas.microsoft.com/office/powerpoint/2010/main" val="1685650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p:txBody>
          <a:bodyPr/>
          <a:lstStyle/>
          <a:p>
            <a:r>
              <a:rPr lang="en-US" dirty="0" smtClean="0"/>
              <a:t>CHAPTER 1:</a:t>
            </a:r>
            <a:br>
              <a:rPr lang="en-US" dirty="0" smtClean="0"/>
            </a:br>
            <a:r>
              <a:rPr lang="en-US" dirty="0" smtClean="0"/>
              <a:t>INITIATING PROCESS</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25</a:t>
            </a:fld>
            <a:endParaRPr lang="en-US"/>
          </a:p>
        </p:txBody>
      </p:sp>
    </p:spTree>
    <p:extLst>
      <p:ext uri="{BB962C8B-B14F-4D97-AF65-F5344CB8AC3E}">
        <p14:creationId xmlns:p14="http://schemas.microsoft.com/office/powerpoint/2010/main" val="3568264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Initiating Process</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9566275" cy="3336779"/>
          </a:xfrm>
        </p:spPr>
        <p:txBody>
          <a:bodyPr/>
          <a:lstStyle/>
          <a:p>
            <a:pPr marL="342900" indent="-342900">
              <a:buFont typeface="Arial"/>
              <a:buChar char="•"/>
            </a:pPr>
            <a:r>
              <a:rPr lang="en-US" altLang="en-US" dirty="0">
                <a:solidFill>
                  <a:srgbClr val="37424A"/>
                </a:solidFill>
              </a:rPr>
              <a:t>Determine and decide what product or service is being developed</a:t>
            </a:r>
          </a:p>
          <a:p>
            <a:pPr marL="342900" indent="-342900">
              <a:buFont typeface="Arial"/>
              <a:buChar char="•"/>
            </a:pPr>
            <a:r>
              <a:rPr lang="en-US" altLang="en-US" dirty="0">
                <a:solidFill>
                  <a:srgbClr val="37424A"/>
                </a:solidFill>
              </a:rPr>
              <a:t>Collaborate and clarify the project need</a:t>
            </a:r>
          </a:p>
          <a:p>
            <a:pPr marL="342900" indent="-342900">
              <a:buFont typeface="Arial"/>
              <a:buChar char="•"/>
            </a:pPr>
            <a:r>
              <a:rPr lang="en-US" altLang="en-US" dirty="0">
                <a:solidFill>
                  <a:srgbClr val="37424A"/>
                </a:solidFill>
              </a:rPr>
              <a:t>Assign or appoint a project manager and sponsor</a:t>
            </a:r>
          </a:p>
          <a:p>
            <a:pPr marL="342900" indent="-342900">
              <a:buFont typeface="Arial"/>
              <a:buChar char="•"/>
            </a:pPr>
            <a:r>
              <a:rPr lang="en-US" altLang="en-US" dirty="0">
                <a:solidFill>
                  <a:srgbClr val="37424A"/>
                </a:solidFill>
              </a:rPr>
              <a:t>Gather any information to help understand the requirements of the project by answering the what, when, who, why, where and how questions</a:t>
            </a:r>
          </a:p>
          <a:p>
            <a:pPr marL="342900" indent="-342900">
              <a:buFont typeface="Arial"/>
              <a:buChar char="•"/>
            </a:pPr>
            <a:r>
              <a:rPr lang="en-US" altLang="en-US" dirty="0">
                <a:solidFill>
                  <a:srgbClr val="37424A"/>
                </a:solidFill>
              </a:rPr>
              <a:t>Develop the project charter</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26</a:t>
            </a:fld>
            <a:endParaRPr lang="en-US"/>
          </a:p>
        </p:txBody>
      </p:sp>
    </p:spTree>
    <p:extLst>
      <p:ext uri="{BB962C8B-B14F-4D97-AF65-F5344CB8AC3E}">
        <p14:creationId xmlns:p14="http://schemas.microsoft.com/office/powerpoint/2010/main" val="2312374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PT_peop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Initiating Process</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10899775" cy="3336779"/>
          </a:xfrm>
        </p:spPr>
        <p:txBody>
          <a:bodyPr/>
          <a:lstStyle/>
          <a:p>
            <a:r>
              <a:rPr lang="en-US" dirty="0">
                <a:solidFill>
                  <a:srgbClr val="37424A"/>
                </a:solidFill>
                <a:latin typeface="Arial"/>
                <a:cs typeface="Arial"/>
              </a:rPr>
              <a:t>Answering a few basic questions helps guide a project from start to finish</a:t>
            </a:r>
            <a:r>
              <a:rPr lang="en-US" dirty="0" smtClean="0">
                <a:solidFill>
                  <a:srgbClr val="37424A"/>
                </a:solidFill>
                <a:latin typeface="Arial"/>
                <a:cs typeface="Arial"/>
              </a:rPr>
              <a:t>:</a:t>
            </a:r>
            <a:endParaRPr lang="en-US" dirty="0">
              <a:solidFill>
                <a:srgbClr val="37424A"/>
              </a:solidFill>
              <a:latin typeface="Arial"/>
              <a:cs typeface="Aria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27</a:t>
            </a:fld>
            <a:endParaRPr lang="en-US"/>
          </a:p>
        </p:txBody>
      </p:sp>
      <p:sp>
        <p:nvSpPr>
          <p:cNvPr id="9" name="TextBox 8"/>
          <p:cNvSpPr txBox="1"/>
          <p:nvPr/>
        </p:nvSpPr>
        <p:spPr>
          <a:xfrm>
            <a:off x="314325" y="2352672"/>
            <a:ext cx="2685257" cy="1384995"/>
          </a:xfrm>
          <a:prstGeom prst="rect">
            <a:avLst/>
          </a:prstGeom>
          <a:noFill/>
        </p:spPr>
        <p:txBody>
          <a:bodyPr wrap="square" rtlCol="0">
            <a:spAutoFit/>
          </a:bodyPr>
          <a:lstStyle/>
          <a:p>
            <a:r>
              <a:rPr lang="en-US" sz="2800" dirty="0" smtClean="0">
                <a:solidFill>
                  <a:srgbClr val="FF610D"/>
                </a:solidFill>
                <a:latin typeface="Arial"/>
                <a:cs typeface="Arial"/>
              </a:rPr>
              <a:t>Why?</a:t>
            </a:r>
          </a:p>
          <a:p>
            <a:endParaRPr lang="en-US" sz="2800" dirty="0" smtClean="0">
              <a:solidFill>
                <a:srgbClr val="FF610D"/>
              </a:solidFill>
              <a:latin typeface="Arial"/>
              <a:cs typeface="Arial"/>
            </a:endParaRPr>
          </a:p>
          <a:p>
            <a:r>
              <a:rPr lang="en-US" sz="2800" dirty="0" smtClean="0">
                <a:solidFill>
                  <a:srgbClr val="FF610D"/>
                </a:solidFill>
                <a:latin typeface="Arial"/>
                <a:cs typeface="Arial"/>
              </a:rPr>
              <a:t>Who?</a:t>
            </a:r>
            <a:endParaRPr lang="en-US" sz="2800" dirty="0">
              <a:solidFill>
                <a:srgbClr val="FF610D"/>
              </a:solidFill>
              <a:latin typeface="Arial"/>
              <a:cs typeface="Arial"/>
            </a:endParaRPr>
          </a:p>
        </p:txBody>
      </p:sp>
      <p:sp>
        <p:nvSpPr>
          <p:cNvPr id="10" name="TextBox 9"/>
          <p:cNvSpPr txBox="1"/>
          <p:nvPr/>
        </p:nvSpPr>
        <p:spPr>
          <a:xfrm>
            <a:off x="4543425" y="2352672"/>
            <a:ext cx="2685257" cy="1384995"/>
          </a:xfrm>
          <a:prstGeom prst="rect">
            <a:avLst/>
          </a:prstGeom>
          <a:noFill/>
        </p:spPr>
        <p:txBody>
          <a:bodyPr wrap="square" rtlCol="0">
            <a:spAutoFit/>
          </a:bodyPr>
          <a:lstStyle/>
          <a:p>
            <a:r>
              <a:rPr lang="en-US" sz="2800" dirty="0" smtClean="0">
                <a:solidFill>
                  <a:srgbClr val="FF610D"/>
                </a:solidFill>
                <a:latin typeface="Arial"/>
                <a:cs typeface="Arial"/>
              </a:rPr>
              <a:t>What?</a:t>
            </a:r>
          </a:p>
          <a:p>
            <a:endParaRPr lang="en-US" sz="2800" dirty="0" smtClean="0">
              <a:solidFill>
                <a:srgbClr val="FF610D"/>
              </a:solidFill>
              <a:latin typeface="Arial"/>
              <a:cs typeface="Arial"/>
            </a:endParaRPr>
          </a:p>
          <a:p>
            <a:r>
              <a:rPr lang="en-US" sz="2800" dirty="0" smtClean="0">
                <a:solidFill>
                  <a:srgbClr val="FF610D"/>
                </a:solidFill>
                <a:latin typeface="Arial"/>
                <a:cs typeface="Arial"/>
              </a:rPr>
              <a:t>When?</a:t>
            </a:r>
            <a:endParaRPr lang="en-US" sz="2800" dirty="0">
              <a:solidFill>
                <a:srgbClr val="FF610D"/>
              </a:solidFill>
              <a:latin typeface="Arial"/>
              <a:cs typeface="Arial"/>
            </a:endParaRPr>
          </a:p>
        </p:txBody>
      </p:sp>
      <p:sp>
        <p:nvSpPr>
          <p:cNvPr id="11" name="TextBox 10"/>
          <p:cNvSpPr txBox="1"/>
          <p:nvPr/>
        </p:nvSpPr>
        <p:spPr>
          <a:xfrm>
            <a:off x="8213725" y="2352672"/>
            <a:ext cx="2685257" cy="1384995"/>
          </a:xfrm>
          <a:prstGeom prst="rect">
            <a:avLst/>
          </a:prstGeom>
          <a:noFill/>
        </p:spPr>
        <p:txBody>
          <a:bodyPr wrap="square" rtlCol="0">
            <a:spAutoFit/>
          </a:bodyPr>
          <a:lstStyle/>
          <a:p>
            <a:r>
              <a:rPr lang="en-US" sz="2800" dirty="0" smtClean="0">
                <a:solidFill>
                  <a:srgbClr val="FF610D"/>
                </a:solidFill>
                <a:latin typeface="Arial"/>
                <a:cs typeface="Arial"/>
              </a:rPr>
              <a:t>Where?</a:t>
            </a:r>
          </a:p>
          <a:p>
            <a:endParaRPr lang="en-US" sz="2800" dirty="0" smtClean="0">
              <a:solidFill>
                <a:srgbClr val="FF610D"/>
              </a:solidFill>
              <a:latin typeface="Arial"/>
              <a:cs typeface="Arial"/>
            </a:endParaRPr>
          </a:p>
          <a:p>
            <a:r>
              <a:rPr lang="en-US" sz="2800" dirty="0" smtClean="0">
                <a:solidFill>
                  <a:srgbClr val="FF610D"/>
                </a:solidFill>
                <a:latin typeface="Arial"/>
                <a:cs typeface="Arial"/>
              </a:rPr>
              <a:t>How?</a:t>
            </a:r>
            <a:endParaRPr lang="en-US" sz="2800" dirty="0">
              <a:solidFill>
                <a:srgbClr val="FF610D"/>
              </a:solidFill>
              <a:latin typeface="Arial"/>
              <a:cs typeface="Arial"/>
            </a:endParaRPr>
          </a:p>
        </p:txBody>
      </p:sp>
    </p:spTree>
    <p:extLst>
      <p:ext uri="{BB962C8B-B14F-4D97-AF65-F5344CB8AC3E}">
        <p14:creationId xmlns:p14="http://schemas.microsoft.com/office/powerpoint/2010/main" val="2398803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Initiating Process</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28</a:t>
            </a:fld>
            <a:endParaRPr lang="en-US"/>
          </a:p>
        </p:txBody>
      </p:sp>
      <p:sp>
        <p:nvSpPr>
          <p:cNvPr id="14" name="Rectangle 4"/>
          <p:cNvSpPr>
            <a:spLocks noChangeArrowheads="1"/>
          </p:cNvSpPr>
          <p:nvPr/>
        </p:nvSpPr>
        <p:spPr bwMode="auto">
          <a:xfrm>
            <a:off x="1253858" y="2502433"/>
            <a:ext cx="4897704" cy="2677656"/>
          </a:xfrm>
          <a:prstGeom prst="rect">
            <a:avLst/>
          </a:prstGeom>
          <a:noFill/>
          <a:ln>
            <a:noFill/>
          </a:ln>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buNone/>
            </a:pPr>
            <a:r>
              <a:rPr lang="en-US" altLang="en-US" sz="2400" dirty="0">
                <a:solidFill>
                  <a:srgbClr val="37424A"/>
                </a:solidFill>
                <a:latin typeface="Arial"/>
                <a:cs typeface="Arial"/>
              </a:rPr>
              <a:t>How would you answer the </a:t>
            </a:r>
            <a:r>
              <a:rPr lang="en-US" altLang="en-US" sz="2400" i="1" dirty="0">
                <a:solidFill>
                  <a:srgbClr val="37424A"/>
                </a:solidFill>
                <a:latin typeface="Arial"/>
                <a:cs typeface="Arial"/>
              </a:rPr>
              <a:t>Why, Who, What, When, Where</a:t>
            </a:r>
            <a:r>
              <a:rPr lang="en-US" altLang="en-US" sz="2400" dirty="0">
                <a:solidFill>
                  <a:srgbClr val="37424A"/>
                </a:solidFill>
                <a:latin typeface="Arial"/>
                <a:cs typeface="Arial"/>
              </a:rPr>
              <a:t>, and </a:t>
            </a:r>
            <a:r>
              <a:rPr lang="en-US" altLang="en-US" sz="2400" i="1" dirty="0">
                <a:solidFill>
                  <a:srgbClr val="37424A"/>
                </a:solidFill>
                <a:latin typeface="Arial"/>
                <a:cs typeface="Arial"/>
              </a:rPr>
              <a:t>How</a:t>
            </a:r>
            <a:r>
              <a:rPr lang="en-US" altLang="en-US" sz="2400" dirty="0">
                <a:solidFill>
                  <a:srgbClr val="37424A"/>
                </a:solidFill>
                <a:latin typeface="Arial"/>
                <a:cs typeface="Arial"/>
              </a:rPr>
              <a:t> questions for a project you are about to work on or have worked on recently? Use the examples on page 18 of the manual to help you get started.</a:t>
            </a:r>
            <a:endParaRPr lang="en-US" altLang="en-US" sz="2400" dirty="0">
              <a:latin typeface="Arial"/>
              <a:cs typeface="Arial"/>
            </a:endParaRPr>
          </a:p>
        </p:txBody>
      </p:sp>
      <p:sp>
        <p:nvSpPr>
          <p:cNvPr id="15" name="TextBox 14"/>
          <p:cNvSpPr txBox="1"/>
          <p:nvPr/>
        </p:nvSpPr>
        <p:spPr>
          <a:xfrm>
            <a:off x="1239830" y="1891761"/>
            <a:ext cx="7011728" cy="523220"/>
          </a:xfrm>
          <a:prstGeom prst="rect">
            <a:avLst/>
          </a:prstGeom>
          <a:noFill/>
        </p:spPr>
        <p:txBody>
          <a:bodyPr wrap="square" rtlCol="0">
            <a:spAutoFit/>
          </a:bodyPr>
          <a:lstStyle/>
          <a:p>
            <a:r>
              <a:rPr lang="en-US" sz="2800" dirty="0" smtClean="0">
                <a:solidFill>
                  <a:srgbClr val="FF610D"/>
                </a:solidFill>
                <a:latin typeface="Arial"/>
                <a:cs typeface="Arial"/>
              </a:rPr>
              <a:t>Exercise 2</a:t>
            </a:r>
            <a:endParaRPr lang="en-US" sz="2800" dirty="0">
              <a:solidFill>
                <a:srgbClr val="FF610D"/>
              </a:solidFill>
              <a:latin typeface="Arial"/>
              <a:cs typeface="Arial"/>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705" y="1776937"/>
            <a:ext cx="856721" cy="856721"/>
          </a:xfrm>
          <a:prstGeom prst="rect">
            <a:avLst/>
          </a:prstGeom>
        </p:spPr>
      </p:pic>
      <p:graphicFrame>
        <p:nvGraphicFramePr>
          <p:cNvPr id="17" name="Table 16"/>
          <p:cNvGraphicFramePr>
            <a:graphicFrameLocks noGrp="1"/>
          </p:cNvGraphicFramePr>
          <p:nvPr>
            <p:extLst>
              <p:ext uri="{D42A27DB-BD31-4B8C-83A1-F6EECF244321}">
                <p14:modId xmlns:p14="http://schemas.microsoft.com/office/powerpoint/2010/main" val="2826438726"/>
              </p:ext>
            </p:extLst>
          </p:nvPr>
        </p:nvGraphicFramePr>
        <p:xfrm>
          <a:off x="6414478" y="2496217"/>
          <a:ext cx="5458435" cy="2796222"/>
        </p:xfrm>
        <a:graphic>
          <a:graphicData uri="http://schemas.openxmlformats.org/drawingml/2006/table">
            <a:tbl>
              <a:tblPr firstRow="1" bandRow="1">
                <a:tableStyleId>{5940675A-B579-460E-94D1-54222C63F5DA}</a:tableStyleId>
              </a:tblPr>
              <a:tblGrid>
                <a:gridCol w="900480"/>
                <a:gridCol w="4557955"/>
              </a:tblGrid>
              <a:tr h="466037">
                <a:tc>
                  <a:txBody>
                    <a:bodyPr/>
                    <a:lstStyle/>
                    <a:p>
                      <a:pPr algn="ctr"/>
                      <a:r>
                        <a:rPr lang="en-US" b="1" dirty="0" smtClean="0">
                          <a:solidFill>
                            <a:schemeClr val="bg1"/>
                          </a:solidFill>
                          <a:latin typeface="Arial"/>
                          <a:cs typeface="Arial"/>
                        </a:rPr>
                        <a:t>Why</a:t>
                      </a:r>
                    </a:p>
                  </a:txBody>
                  <a:tcPr>
                    <a:solidFill>
                      <a:srgbClr val="FF610D"/>
                    </a:solidFill>
                  </a:tcPr>
                </a:tc>
                <a:tc>
                  <a:txBody>
                    <a:bodyPr/>
                    <a:lstStyle/>
                    <a:p>
                      <a:endParaRPr lang="en-US">
                        <a:latin typeface="Arial"/>
                        <a:cs typeface="Arial"/>
                      </a:endParaRPr>
                    </a:p>
                  </a:txBody>
                  <a:tcPr/>
                </a:tc>
              </a:tr>
              <a:tr h="466037">
                <a:tc>
                  <a:txBody>
                    <a:bodyPr/>
                    <a:lstStyle/>
                    <a:p>
                      <a:pPr algn="ctr"/>
                      <a:r>
                        <a:rPr lang="en-US" b="1" dirty="0" smtClean="0">
                          <a:solidFill>
                            <a:schemeClr val="bg1"/>
                          </a:solidFill>
                          <a:latin typeface="Arial"/>
                          <a:cs typeface="Arial"/>
                        </a:rPr>
                        <a:t>Who</a:t>
                      </a:r>
                      <a:endParaRPr lang="en-US" b="1" dirty="0">
                        <a:solidFill>
                          <a:schemeClr val="bg1"/>
                        </a:solidFill>
                        <a:latin typeface="Arial"/>
                        <a:cs typeface="Arial"/>
                      </a:endParaRPr>
                    </a:p>
                  </a:txBody>
                  <a:tcPr>
                    <a:solidFill>
                      <a:srgbClr val="FF610D"/>
                    </a:solidFill>
                  </a:tcPr>
                </a:tc>
                <a:tc>
                  <a:txBody>
                    <a:bodyPr/>
                    <a:lstStyle/>
                    <a:p>
                      <a:endParaRPr lang="en-US" dirty="0">
                        <a:latin typeface="Arial"/>
                        <a:cs typeface="Arial"/>
                      </a:endParaRPr>
                    </a:p>
                  </a:txBody>
                  <a:tcPr/>
                </a:tc>
              </a:tr>
              <a:tr h="466037">
                <a:tc>
                  <a:txBody>
                    <a:bodyPr/>
                    <a:lstStyle/>
                    <a:p>
                      <a:pPr algn="ctr"/>
                      <a:r>
                        <a:rPr lang="en-US" b="1" dirty="0" smtClean="0">
                          <a:solidFill>
                            <a:schemeClr val="bg1"/>
                          </a:solidFill>
                          <a:latin typeface="Arial"/>
                          <a:cs typeface="Arial"/>
                        </a:rPr>
                        <a:t>What</a:t>
                      </a:r>
                      <a:endParaRPr lang="en-US" b="1" dirty="0">
                        <a:solidFill>
                          <a:schemeClr val="bg1"/>
                        </a:solidFill>
                        <a:latin typeface="Arial"/>
                        <a:cs typeface="Arial"/>
                      </a:endParaRPr>
                    </a:p>
                  </a:txBody>
                  <a:tcPr>
                    <a:solidFill>
                      <a:srgbClr val="FF610D"/>
                    </a:solidFill>
                  </a:tcPr>
                </a:tc>
                <a:tc>
                  <a:txBody>
                    <a:bodyPr/>
                    <a:lstStyle/>
                    <a:p>
                      <a:endParaRPr lang="en-US" dirty="0">
                        <a:latin typeface="Arial"/>
                        <a:cs typeface="Arial"/>
                      </a:endParaRPr>
                    </a:p>
                  </a:txBody>
                  <a:tcPr/>
                </a:tc>
              </a:tr>
              <a:tr h="466037">
                <a:tc>
                  <a:txBody>
                    <a:bodyPr/>
                    <a:lstStyle/>
                    <a:p>
                      <a:pPr algn="ctr"/>
                      <a:r>
                        <a:rPr lang="en-US" b="1" dirty="0" smtClean="0">
                          <a:solidFill>
                            <a:schemeClr val="bg1"/>
                          </a:solidFill>
                          <a:latin typeface="Arial"/>
                          <a:cs typeface="Arial"/>
                        </a:rPr>
                        <a:t>When</a:t>
                      </a:r>
                      <a:endParaRPr lang="en-US" b="1" dirty="0">
                        <a:solidFill>
                          <a:schemeClr val="bg1"/>
                        </a:solidFill>
                        <a:latin typeface="Arial"/>
                        <a:cs typeface="Arial"/>
                      </a:endParaRPr>
                    </a:p>
                  </a:txBody>
                  <a:tcPr>
                    <a:solidFill>
                      <a:srgbClr val="FF610D"/>
                    </a:solidFill>
                  </a:tcPr>
                </a:tc>
                <a:tc>
                  <a:txBody>
                    <a:bodyPr/>
                    <a:lstStyle/>
                    <a:p>
                      <a:endParaRPr lang="en-US">
                        <a:latin typeface="Arial"/>
                        <a:cs typeface="Arial"/>
                      </a:endParaRPr>
                    </a:p>
                  </a:txBody>
                  <a:tcPr/>
                </a:tc>
              </a:tr>
              <a:tr h="466037">
                <a:tc>
                  <a:txBody>
                    <a:bodyPr/>
                    <a:lstStyle/>
                    <a:p>
                      <a:pPr algn="ctr"/>
                      <a:r>
                        <a:rPr lang="en-US" b="1" dirty="0" smtClean="0">
                          <a:solidFill>
                            <a:schemeClr val="bg1"/>
                          </a:solidFill>
                          <a:latin typeface="Arial"/>
                          <a:cs typeface="Arial"/>
                        </a:rPr>
                        <a:t>Where</a:t>
                      </a:r>
                      <a:endParaRPr lang="en-US" b="1" dirty="0">
                        <a:solidFill>
                          <a:schemeClr val="bg1"/>
                        </a:solidFill>
                        <a:latin typeface="Arial"/>
                        <a:cs typeface="Arial"/>
                      </a:endParaRPr>
                    </a:p>
                  </a:txBody>
                  <a:tcPr>
                    <a:solidFill>
                      <a:srgbClr val="FF610D"/>
                    </a:solidFill>
                  </a:tcPr>
                </a:tc>
                <a:tc>
                  <a:txBody>
                    <a:bodyPr/>
                    <a:lstStyle/>
                    <a:p>
                      <a:endParaRPr lang="en-US">
                        <a:latin typeface="Arial"/>
                        <a:cs typeface="Arial"/>
                      </a:endParaRPr>
                    </a:p>
                  </a:txBody>
                  <a:tcPr/>
                </a:tc>
              </a:tr>
              <a:tr h="466037">
                <a:tc>
                  <a:txBody>
                    <a:bodyPr/>
                    <a:lstStyle/>
                    <a:p>
                      <a:pPr algn="ctr"/>
                      <a:r>
                        <a:rPr lang="en-US" b="1" dirty="0" smtClean="0">
                          <a:solidFill>
                            <a:schemeClr val="bg1"/>
                          </a:solidFill>
                          <a:latin typeface="Arial"/>
                          <a:cs typeface="Arial"/>
                        </a:rPr>
                        <a:t>How</a:t>
                      </a:r>
                      <a:endParaRPr lang="en-US" b="1" dirty="0">
                        <a:solidFill>
                          <a:schemeClr val="bg1"/>
                        </a:solidFill>
                        <a:latin typeface="Arial"/>
                        <a:cs typeface="Arial"/>
                      </a:endParaRPr>
                    </a:p>
                  </a:txBody>
                  <a:tcPr>
                    <a:solidFill>
                      <a:srgbClr val="FF610D"/>
                    </a:solidFill>
                  </a:tcPr>
                </a:tc>
                <a:tc>
                  <a:txBody>
                    <a:bodyPr/>
                    <a:lstStyle/>
                    <a:p>
                      <a:endParaRPr lang="en-US" dirty="0">
                        <a:latin typeface="Arial"/>
                        <a:cs typeface="Arial"/>
                      </a:endParaRPr>
                    </a:p>
                  </a:txBody>
                  <a:tcPr/>
                </a:tc>
              </a:tr>
            </a:tbl>
          </a:graphicData>
        </a:graphic>
      </p:graphicFrame>
    </p:spTree>
    <p:extLst>
      <p:ext uri="{BB962C8B-B14F-4D97-AF65-F5344CB8AC3E}">
        <p14:creationId xmlns:p14="http://schemas.microsoft.com/office/powerpoint/2010/main" val="3447119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Charter</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10899775" cy="3336779"/>
          </a:xfrm>
        </p:spPr>
        <p:txBody>
          <a:bodyPr/>
          <a:lstStyle/>
          <a:p>
            <a:pPr marL="342900" indent="-342900">
              <a:buFont typeface="Arial"/>
              <a:buChar char="•"/>
            </a:pPr>
            <a:r>
              <a:rPr lang="en-US" altLang="en-US" dirty="0">
                <a:solidFill>
                  <a:srgbClr val="37424A"/>
                </a:solidFill>
                <a:latin typeface="Arial"/>
                <a:cs typeface="Arial"/>
              </a:rPr>
              <a:t>Documents the answers to the project </a:t>
            </a:r>
            <a:r>
              <a:rPr lang="en-US" altLang="en-US" i="1" dirty="0">
                <a:solidFill>
                  <a:srgbClr val="37424A"/>
                </a:solidFill>
                <a:latin typeface="Arial"/>
                <a:cs typeface="Arial"/>
              </a:rPr>
              <a:t>Why, Who, What, Where, When</a:t>
            </a:r>
            <a:r>
              <a:rPr lang="en-US" altLang="en-US" dirty="0">
                <a:solidFill>
                  <a:srgbClr val="37424A"/>
                </a:solidFill>
                <a:latin typeface="Arial"/>
                <a:cs typeface="Arial"/>
              </a:rPr>
              <a:t> and </a:t>
            </a:r>
            <a:r>
              <a:rPr lang="en-US" altLang="en-US" i="1" dirty="0">
                <a:solidFill>
                  <a:srgbClr val="37424A"/>
                </a:solidFill>
                <a:latin typeface="Arial"/>
                <a:cs typeface="Arial"/>
              </a:rPr>
              <a:t>How</a:t>
            </a:r>
            <a:r>
              <a:rPr lang="en-US" altLang="en-US" dirty="0">
                <a:solidFill>
                  <a:srgbClr val="37424A"/>
                </a:solidFill>
                <a:latin typeface="Arial"/>
                <a:cs typeface="Arial"/>
              </a:rPr>
              <a:t> questions  </a:t>
            </a:r>
          </a:p>
          <a:p>
            <a:pPr marL="342900" indent="-342900">
              <a:buFont typeface="Arial"/>
              <a:buChar char="•"/>
            </a:pPr>
            <a:r>
              <a:rPr lang="en-US" altLang="en-US" dirty="0">
                <a:solidFill>
                  <a:srgbClr val="37424A"/>
                </a:solidFill>
                <a:latin typeface="Arial"/>
                <a:cs typeface="Arial"/>
              </a:rPr>
              <a:t>Supported and approved by the sponsor</a:t>
            </a:r>
          </a:p>
          <a:p>
            <a:pPr marL="342900" indent="-342900">
              <a:buFont typeface="Arial"/>
              <a:buChar char="•"/>
            </a:pPr>
            <a:r>
              <a:rPr lang="en-US" altLang="en-US" dirty="0">
                <a:solidFill>
                  <a:srgbClr val="37424A"/>
                </a:solidFill>
                <a:latin typeface="Arial"/>
                <a:cs typeface="Arial"/>
              </a:rPr>
              <a:t>Provides the project manager authorization to start the project</a:t>
            </a:r>
          </a:p>
          <a:p>
            <a:pPr marL="342900" indent="-342900">
              <a:buFont typeface="Arial"/>
              <a:buChar char="•"/>
            </a:pPr>
            <a:endParaRPr lang="en-US" altLang="en-US" dirty="0">
              <a:latin typeface="Arial"/>
              <a:cs typeface="Aria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29</a:t>
            </a:fld>
            <a:endParaRPr lang="en-US"/>
          </a:p>
        </p:txBody>
      </p:sp>
      <p:pic>
        <p:nvPicPr>
          <p:cNvPr id="14" name="Picture 13" descr="PPT_peop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Tree>
    <p:extLst>
      <p:ext uri="{BB962C8B-B14F-4D97-AF65-F5344CB8AC3E}">
        <p14:creationId xmlns:p14="http://schemas.microsoft.com/office/powerpoint/2010/main" val="1995778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What is Project Management?</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837237" cy="3336779"/>
          </a:xfrm>
        </p:spPr>
        <p:txBody>
          <a:bodyPr/>
          <a:lstStyle/>
          <a:p>
            <a:pPr marL="342900" indent="-342900">
              <a:buFont typeface="Arial"/>
              <a:buChar char="•"/>
            </a:pPr>
            <a:r>
              <a:rPr lang="en-US" altLang="en-US" dirty="0"/>
              <a:t>Why is project management important?</a:t>
            </a:r>
          </a:p>
          <a:p>
            <a:pPr marL="342900" indent="-342900">
              <a:buFont typeface="Arial"/>
              <a:buChar char="•"/>
            </a:pPr>
            <a:r>
              <a:rPr lang="en-US" altLang="en-US" dirty="0"/>
              <a:t>How do unidentified risks impact the outcome of the project?</a:t>
            </a:r>
          </a:p>
          <a:p>
            <a:pPr marL="342900" indent="-342900">
              <a:buFont typeface="Arial"/>
              <a:buChar char="•"/>
            </a:pPr>
            <a:r>
              <a:rPr lang="en-US" altLang="en-US" dirty="0"/>
              <a:t>Who should be responsible for tasks?</a:t>
            </a:r>
          </a:p>
          <a:p>
            <a:pPr marL="342900" indent="-342900">
              <a:buFont typeface="Arial"/>
              <a:buChar char="•"/>
            </a:pPr>
            <a:r>
              <a:rPr lang="en-US" altLang="en-US" dirty="0"/>
              <a:t>Can projects be divided into multiple projects or phases?</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3</a:t>
            </a:fld>
            <a:endParaRPr lang="en-US"/>
          </a:p>
        </p:txBody>
      </p:sp>
      <p:pic>
        <p:nvPicPr>
          <p:cNvPr id="9" name="Picture 8" descr="bigstock-Top-View-Of-Young-Students-Wit-20487357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1300" y="1863592"/>
            <a:ext cx="5281613" cy="3515053"/>
          </a:xfrm>
          <a:prstGeom prst="rect">
            <a:avLst/>
          </a:prstGeom>
        </p:spPr>
      </p:pic>
    </p:spTree>
    <p:extLst>
      <p:ext uri="{BB962C8B-B14F-4D97-AF65-F5344CB8AC3E}">
        <p14:creationId xmlns:p14="http://schemas.microsoft.com/office/powerpoint/2010/main" val="2426355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Charter</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30</a:t>
            </a:fld>
            <a:endParaRPr lang="en-US"/>
          </a:p>
        </p:txBody>
      </p:sp>
      <p:sp>
        <p:nvSpPr>
          <p:cNvPr id="14" name="Rectangle 4"/>
          <p:cNvSpPr>
            <a:spLocks noChangeArrowheads="1"/>
          </p:cNvSpPr>
          <p:nvPr/>
        </p:nvSpPr>
        <p:spPr bwMode="auto">
          <a:xfrm>
            <a:off x="1253858" y="2502433"/>
            <a:ext cx="8004442" cy="1200328"/>
          </a:xfrm>
          <a:prstGeom prst="rect">
            <a:avLst/>
          </a:prstGeom>
          <a:noFill/>
          <a:ln>
            <a:noFill/>
          </a:ln>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buNone/>
            </a:pPr>
            <a:r>
              <a:rPr lang="en-US" altLang="en-US" sz="2400" dirty="0">
                <a:solidFill>
                  <a:srgbClr val="37424A"/>
                </a:solidFill>
                <a:latin typeface="Arial"/>
                <a:cs typeface="Arial"/>
              </a:rPr>
              <a:t>Using the template found on pages 53–54 of the manual and your answers to the </a:t>
            </a:r>
            <a:r>
              <a:rPr lang="en-US" altLang="en-US" sz="2400" i="1" dirty="0">
                <a:solidFill>
                  <a:srgbClr val="37424A"/>
                </a:solidFill>
                <a:latin typeface="Arial"/>
                <a:cs typeface="Arial"/>
              </a:rPr>
              <a:t>Why, Who, What, When, Where, </a:t>
            </a:r>
            <a:r>
              <a:rPr lang="en-US" altLang="en-US" sz="2400" dirty="0">
                <a:solidFill>
                  <a:srgbClr val="37424A"/>
                </a:solidFill>
                <a:latin typeface="Arial"/>
                <a:cs typeface="Arial"/>
              </a:rPr>
              <a:t>and </a:t>
            </a:r>
            <a:r>
              <a:rPr lang="en-US" altLang="en-US" sz="2400" i="1" dirty="0">
                <a:solidFill>
                  <a:srgbClr val="37424A"/>
                </a:solidFill>
                <a:latin typeface="Arial"/>
                <a:cs typeface="Arial"/>
              </a:rPr>
              <a:t>How</a:t>
            </a:r>
            <a:r>
              <a:rPr lang="en-US" altLang="en-US" sz="2400" dirty="0">
                <a:solidFill>
                  <a:srgbClr val="37424A"/>
                </a:solidFill>
                <a:latin typeface="Arial"/>
                <a:cs typeface="Arial"/>
              </a:rPr>
              <a:t> questions, create a project charter.</a:t>
            </a:r>
            <a:endParaRPr lang="en-US" altLang="en-US" sz="2400" dirty="0">
              <a:latin typeface="Arial"/>
              <a:cs typeface="Arial"/>
            </a:endParaRPr>
          </a:p>
        </p:txBody>
      </p:sp>
      <p:sp>
        <p:nvSpPr>
          <p:cNvPr id="15" name="TextBox 14"/>
          <p:cNvSpPr txBox="1"/>
          <p:nvPr/>
        </p:nvSpPr>
        <p:spPr>
          <a:xfrm>
            <a:off x="1239830" y="1891761"/>
            <a:ext cx="7011728" cy="523220"/>
          </a:xfrm>
          <a:prstGeom prst="rect">
            <a:avLst/>
          </a:prstGeom>
          <a:noFill/>
        </p:spPr>
        <p:txBody>
          <a:bodyPr wrap="square" rtlCol="0">
            <a:spAutoFit/>
          </a:bodyPr>
          <a:lstStyle/>
          <a:p>
            <a:r>
              <a:rPr lang="en-US" sz="2800" dirty="0" smtClean="0">
                <a:solidFill>
                  <a:srgbClr val="FF610D"/>
                </a:solidFill>
                <a:latin typeface="Arial"/>
                <a:cs typeface="Arial"/>
              </a:rPr>
              <a:t>Exercise 3: Write a Project </a:t>
            </a:r>
            <a:r>
              <a:rPr lang="en-US" sz="2800" dirty="0">
                <a:solidFill>
                  <a:srgbClr val="FF610D"/>
                </a:solidFill>
                <a:latin typeface="Arial"/>
                <a:cs typeface="Arial"/>
              </a:rPr>
              <a:t>C</a:t>
            </a:r>
            <a:r>
              <a:rPr lang="en-US" sz="2800" dirty="0" smtClean="0">
                <a:solidFill>
                  <a:srgbClr val="FF610D"/>
                </a:solidFill>
                <a:latin typeface="Arial"/>
                <a:cs typeface="Arial"/>
              </a:rPr>
              <a:t>hapter</a:t>
            </a:r>
            <a:endParaRPr lang="en-US" sz="2800" dirty="0">
              <a:solidFill>
                <a:srgbClr val="FF610D"/>
              </a:solidFill>
              <a:latin typeface="Arial"/>
              <a:cs typeface="Arial"/>
            </a:endParaRP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705" y="1776937"/>
            <a:ext cx="856721" cy="856721"/>
          </a:xfrm>
          <a:prstGeom prst="rect">
            <a:avLst/>
          </a:prstGeom>
        </p:spPr>
      </p:pic>
    </p:spTree>
    <p:extLst>
      <p:ext uri="{BB962C8B-B14F-4D97-AF65-F5344CB8AC3E}">
        <p14:creationId xmlns:p14="http://schemas.microsoft.com/office/powerpoint/2010/main" val="3259336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p:txBody>
          <a:bodyPr/>
          <a:lstStyle/>
          <a:p>
            <a:r>
              <a:rPr lang="en-US" dirty="0" smtClean="0"/>
              <a:t>CHAPTER 2:</a:t>
            </a:r>
            <a:br>
              <a:rPr lang="en-US" dirty="0" smtClean="0"/>
            </a:br>
            <a:r>
              <a:rPr lang="en-US" dirty="0" smtClean="0"/>
              <a:t>Planning PROCESS</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31</a:t>
            </a:fld>
            <a:endParaRPr lang="en-US"/>
          </a:p>
        </p:txBody>
      </p:sp>
    </p:spTree>
    <p:extLst>
      <p:ext uri="{BB962C8B-B14F-4D97-AF65-F5344CB8AC3E}">
        <p14:creationId xmlns:p14="http://schemas.microsoft.com/office/powerpoint/2010/main" val="1329308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Planning Process</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9566275" cy="3336779"/>
          </a:xfrm>
        </p:spPr>
        <p:txBody>
          <a:bodyPr/>
          <a:lstStyle/>
          <a:p>
            <a:r>
              <a:rPr lang="en-US" altLang="en-US" dirty="0">
                <a:solidFill>
                  <a:srgbClr val="37424A"/>
                </a:solidFill>
                <a:latin typeface="Arial"/>
                <a:cs typeface="Arial"/>
              </a:rPr>
              <a:t>The planning process involves organizing and identifying the components of a project. </a:t>
            </a:r>
          </a:p>
          <a:p>
            <a:r>
              <a:rPr lang="en-US" altLang="en-US" dirty="0">
                <a:solidFill>
                  <a:srgbClr val="37424A"/>
                </a:solidFill>
                <a:latin typeface="Arial"/>
                <a:cs typeface="Arial"/>
              </a:rPr>
              <a:t>The project manager and the project team work together to develop the scope of work, </a:t>
            </a:r>
            <a:r>
              <a:rPr lang="en-US" altLang="en-US" dirty="0" smtClean="0">
                <a:solidFill>
                  <a:srgbClr val="37424A"/>
                </a:solidFill>
                <a:latin typeface="Arial"/>
                <a:cs typeface="Arial"/>
              </a:rPr>
              <a:t>create </a:t>
            </a:r>
            <a:r>
              <a:rPr lang="en-US" altLang="en-US" dirty="0">
                <a:solidFill>
                  <a:srgbClr val="37424A"/>
                </a:solidFill>
                <a:latin typeface="Arial"/>
                <a:cs typeface="Arial"/>
              </a:rPr>
              <a:t>a work breakdown structure, identify resources, estimate time needed to accomplish tasks, and recommend major deliverables.</a:t>
            </a:r>
          </a:p>
          <a:p>
            <a:endParaRPr lang="en-US" altLang="en-US" dirty="0">
              <a:solidFill>
                <a:srgbClr val="37424A"/>
              </a:solidFill>
              <a:latin typeface="Arial"/>
              <a:cs typeface="Aria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32</a:t>
            </a:fld>
            <a:endParaRPr lang="en-US"/>
          </a:p>
        </p:txBody>
      </p:sp>
    </p:spTree>
    <p:extLst>
      <p:ext uri="{BB962C8B-B14F-4D97-AF65-F5344CB8AC3E}">
        <p14:creationId xmlns:p14="http://schemas.microsoft.com/office/powerpoint/2010/main" val="759976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Scope Statement</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9566275" cy="3336779"/>
          </a:xfrm>
        </p:spPr>
        <p:txBody>
          <a:bodyPr/>
          <a:lstStyle/>
          <a:p>
            <a:pPr>
              <a:defRPr/>
            </a:pPr>
            <a:r>
              <a:rPr lang="en-US" dirty="0"/>
              <a:t>Clarifies and expands the information in the project charter and adds:</a:t>
            </a:r>
          </a:p>
          <a:p>
            <a:pPr marL="342900" indent="-342900">
              <a:buFont typeface="Arial"/>
              <a:buChar char="•"/>
              <a:defRPr/>
            </a:pPr>
            <a:r>
              <a:rPr lang="en-US" dirty="0"/>
              <a:t>Constraints</a:t>
            </a:r>
          </a:p>
          <a:p>
            <a:pPr marL="342900" indent="-342900">
              <a:buFont typeface="Arial"/>
              <a:buChar char="•"/>
              <a:defRPr/>
            </a:pPr>
            <a:r>
              <a:rPr lang="en-US" dirty="0"/>
              <a:t>Assumptions</a:t>
            </a:r>
          </a:p>
          <a:p>
            <a:pPr marL="342900" indent="-342900">
              <a:buFont typeface="Arial"/>
              <a:buChar char="•"/>
              <a:defRPr/>
            </a:pPr>
            <a:r>
              <a:rPr lang="en-US" dirty="0"/>
              <a:t>Risks</a:t>
            </a:r>
          </a:p>
          <a:p>
            <a:pPr marL="342900" indent="-342900">
              <a:buFont typeface="Arial"/>
              <a:buChar char="•"/>
              <a:defRPr/>
            </a:pPr>
            <a:r>
              <a:rPr lang="en-US" dirty="0"/>
              <a:t>Boundaries (what will and will not be included)</a:t>
            </a:r>
          </a:p>
          <a:p>
            <a:pPr marL="342900" indent="-342900">
              <a:buFont typeface="Arial"/>
              <a:buChar char="•"/>
              <a:defRPr/>
            </a:pPr>
            <a:r>
              <a:rPr lang="en-US" dirty="0"/>
              <a:t>User acceptance criteria</a:t>
            </a:r>
          </a:p>
          <a:p>
            <a:endParaRPr lang="en-US" dirty="0"/>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33</a:t>
            </a:fld>
            <a:endParaRPr lang="en-US"/>
          </a:p>
        </p:txBody>
      </p:sp>
    </p:spTree>
    <p:extLst>
      <p:ext uri="{BB962C8B-B14F-4D97-AF65-F5344CB8AC3E}">
        <p14:creationId xmlns:p14="http://schemas.microsoft.com/office/powerpoint/2010/main" val="2366368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Scope</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9566275" cy="3336779"/>
          </a:xfrm>
        </p:spPr>
        <p:txBody>
          <a:bodyPr/>
          <a:lstStyle/>
          <a:p>
            <a:pPr marL="342900" indent="-342900">
              <a:buFont typeface="Arial"/>
              <a:buChar char="•"/>
            </a:pPr>
            <a:r>
              <a:rPr lang="en-US" dirty="0"/>
              <a:t>Defines the project parameters and establishes the baseline for measuring success</a:t>
            </a:r>
          </a:p>
          <a:p>
            <a:pPr marL="342900" indent="-342900">
              <a:buFont typeface="Arial"/>
              <a:buChar char="•"/>
            </a:pPr>
            <a:r>
              <a:rPr lang="en-US" dirty="0"/>
              <a:t>Provides a common understanding of project expectations </a:t>
            </a:r>
          </a:p>
          <a:p>
            <a:pPr marL="342900" indent="-342900">
              <a:buFont typeface="Arial"/>
              <a:buChar char="•"/>
            </a:pPr>
            <a:endParaRPr lang="en-US" dirty="0"/>
          </a:p>
          <a:p>
            <a:pPr marL="342900" indent="-342900">
              <a:buFont typeface="Arial"/>
              <a:buChar char="•"/>
            </a:pPr>
            <a:endParaRPr lang="en-US" dirty="0"/>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34</a:t>
            </a:fld>
            <a:endParaRPr lang="en-US"/>
          </a:p>
        </p:txBody>
      </p:sp>
      <p:pic>
        <p:nvPicPr>
          <p:cNvPr id="10" name="Picture 9" descr="PPT_peopl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Tree>
    <p:extLst>
      <p:ext uri="{BB962C8B-B14F-4D97-AF65-F5344CB8AC3E}">
        <p14:creationId xmlns:p14="http://schemas.microsoft.com/office/powerpoint/2010/main" val="292382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Scope Statement</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35</a:t>
            </a:fld>
            <a:endParaRPr lang="en-US"/>
          </a:p>
        </p:txBody>
      </p:sp>
      <p:sp>
        <p:nvSpPr>
          <p:cNvPr id="11" name="TextBox 10"/>
          <p:cNvSpPr txBox="1"/>
          <p:nvPr/>
        </p:nvSpPr>
        <p:spPr>
          <a:xfrm>
            <a:off x="3538530" y="2209261"/>
            <a:ext cx="7011728" cy="523220"/>
          </a:xfrm>
          <a:prstGeom prst="rect">
            <a:avLst/>
          </a:prstGeom>
          <a:noFill/>
        </p:spPr>
        <p:txBody>
          <a:bodyPr wrap="square" rtlCol="0">
            <a:spAutoFit/>
          </a:bodyPr>
          <a:lstStyle/>
          <a:p>
            <a:r>
              <a:rPr lang="en-US" sz="2800" dirty="0" smtClean="0">
                <a:solidFill>
                  <a:srgbClr val="FF610D"/>
                </a:solidFill>
                <a:latin typeface="Arial"/>
                <a:cs typeface="Arial"/>
              </a:rPr>
              <a:t>Exercise 4: Write a Scope Statement</a:t>
            </a:r>
            <a:endParaRPr lang="en-US" sz="2800" dirty="0">
              <a:solidFill>
                <a:srgbClr val="FF610D"/>
              </a:solidFill>
              <a:latin typeface="Arial"/>
              <a:cs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15405" y="2094437"/>
            <a:ext cx="856721" cy="856721"/>
          </a:xfrm>
          <a:prstGeom prst="rect">
            <a:avLst/>
          </a:prstGeom>
        </p:spPr>
      </p:pic>
      <p:pic>
        <p:nvPicPr>
          <p:cNvPr id="13" name="Picture 12" descr="PPT_peop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Tree>
    <p:extLst>
      <p:ext uri="{BB962C8B-B14F-4D97-AF65-F5344CB8AC3E}">
        <p14:creationId xmlns:p14="http://schemas.microsoft.com/office/powerpoint/2010/main" val="2412590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Work Breakdown Schedule (WBS)</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36</a:t>
            </a:fld>
            <a:endParaRPr lang="en-US"/>
          </a:p>
        </p:txBody>
      </p:sp>
      <p:sp>
        <p:nvSpPr>
          <p:cNvPr id="10"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1"/>
            <a:ext cx="6099175" cy="3086100"/>
          </a:xfrm>
        </p:spPr>
        <p:txBody>
          <a:bodyPr/>
          <a:lstStyle/>
          <a:p>
            <a:pPr>
              <a:defRPr/>
            </a:pPr>
            <a:r>
              <a:rPr lang="en-US" dirty="0"/>
              <a:t>The work breakdown structure (WBS) is a checklist of all the work—the deliverables and tasks—prioritized in order of completion.</a:t>
            </a:r>
          </a:p>
        </p:txBody>
      </p:sp>
      <p:sp>
        <p:nvSpPr>
          <p:cNvPr id="3" name="Rectangle 2"/>
          <p:cNvSpPr/>
          <p:nvPr/>
        </p:nvSpPr>
        <p:spPr>
          <a:xfrm>
            <a:off x="6756401" y="1752601"/>
            <a:ext cx="5116512" cy="4307847"/>
          </a:xfrm>
          <a:prstGeom prst="rect">
            <a:avLst/>
          </a:prstGeom>
        </p:spPr>
        <p:txBody>
          <a:bodyPr wrap="square">
            <a:spAutoFit/>
          </a:bodyPr>
          <a:lstStyle/>
          <a:p>
            <a:pPr>
              <a:lnSpc>
                <a:spcPct val="90000"/>
              </a:lnSpc>
              <a:buFont typeface="Wingdings" pitchFamily="2" charset="2"/>
              <a:buNone/>
              <a:defRPr/>
            </a:pPr>
            <a:r>
              <a:rPr lang="en-US" sz="2400" dirty="0">
                <a:solidFill>
                  <a:srgbClr val="FF610D"/>
                </a:solidFill>
                <a:latin typeface="Arial"/>
                <a:cs typeface="Arial"/>
              </a:rPr>
              <a:t>How to create a WBS:</a:t>
            </a:r>
          </a:p>
          <a:p>
            <a:pPr marL="514350" indent="-514350">
              <a:lnSpc>
                <a:spcPct val="90000"/>
              </a:lnSpc>
              <a:buFont typeface="+mj-lt"/>
              <a:buAutoNum type="arabicPeriod"/>
              <a:defRPr/>
            </a:pPr>
            <a:r>
              <a:rPr lang="en-US" sz="2000" dirty="0">
                <a:latin typeface="Arial"/>
                <a:cs typeface="Arial"/>
              </a:rPr>
              <a:t>Identify tasks or activities</a:t>
            </a:r>
          </a:p>
          <a:p>
            <a:pPr marL="514350" indent="-514350">
              <a:lnSpc>
                <a:spcPct val="90000"/>
              </a:lnSpc>
              <a:buFont typeface="+mj-lt"/>
              <a:buAutoNum type="arabicPeriod"/>
              <a:defRPr/>
            </a:pPr>
            <a:r>
              <a:rPr lang="en-US" sz="2000" dirty="0">
                <a:latin typeface="Arial"/>
                <a:cs typeface="Arial"/>
              </a:rPr>
              <a:t>Put </a:t>
            </a:r>
            <a:r>
              <a:rPr lang="en-US" sz="2000" dirty="0" smtClean="0">
                <a:latin typeface="Arial"/>
                <a:cs typeface="Arial"/>
              </a:rPr>
              <a:t>tasks </a:t>
            </a:r>
            <a:r>
              <a:rPr lang="en-US" sz="2000" dirty="0">
                <a:latin typeface="Arial"/>
                <a:cs typeface="Arial"/>
              </a:rPr>
              <a:t>in order of completion</a:t>
            </a:r>
          </a:p>
          <a:p>
            <a:pPr marL="514350" indent="-514350">
              <a:lnSpc>
                <a:spcPct val="90000"/>
              </a:lnSpc>
              <a:buFont typeface="+mj-lt"/>
              <a:buAutoNum type="arabicPeriod"/>
              <a:defRPr/>
            </a:pPr>
            <a:r>
              <a:rPr lang="en-US" sz="2000" dirty="0">
                <a:latin typeface="Arial"/>
                <a:cs typeface="Arial"/>
              </a:rPr>
              <a:t>Identify deliverables and milestones</a:t>
            </a:r>
          </a:p>
          <a:p>
            <a:pPr>
              <a:lnSpc>
                <a:spcPct val="90000"/>
              </a:lnSpc>
              <a:defRPr/>
            </a:pPr>
            <a:endParaRPr lang="en-US" sz="2000" dirty="0">
              <a:latin typeface="Arial"/>
              <a:cs typeface="Arial"/>
            </a:endParaRPr>
          </a:p>
          <a:p>
            <a:pPr>
              <a:lnSpc>
                <a:spcPct val="90000"/>
              </a:lnSpc>
              <a:defRPr/>
            </a:pPr>
            <a:endParaRPr lang="en-US" sz="2000" dirty="0">
              <a:latin typeface="Arial"/>
              <a:cs typeface="Arial"/>
            </a:endParaRPr>
          </a:p>
          <a:p>
            <a:pPr>
              <a:lnSpc>
                <a:spcPct val="90000"/>
              </a:lnSpc>
              <a:defRPr/>
            </a:pPr>
            <a:endParaRPr lang="en-US" sz="2000" dirty="0">
              <a:latin typeface="Arial"/>
              <a:cs typeface="Arial"/>
            </a:endParaRPr>
          </a:p>
          <a:p>
            <a:pPr>
              <a:lnSpc>
                <a:spcPct val="90000"/>
              </a:lnSpc>
              <a:defRPr/>
            </a:pPr>
            <a:endParaRPr lang="en-US" sz="2000" dirty="0">
              <a:latin typeface="Arial"/>
              <a:cs typeface="Arial"/>
            </a:endParaRPr>
          </a:p>
          <a:p>
            <a:pPr>
              <a:lnSpc>
                <a:spcPct val="90000"/>
              </a:lnSpc>
              <a:defRPr/>
            </a:pPr>
            <a:endParaRPr lang="en-US" sz="2000" dirty="0">
              <a:latin typeface="Arial"/>
              <a:cs typeface="Arial"/>
            </a:endParaRPr>
          </a:p>
          <a:p>
            <a:pPr>
              <a:lnSpc>
                <a:spcPct val="90000"/>
              </a:lnSpc>
              <a:defRPr/>
            </a:pPr>
            <a:endParaRPr lang="en-US" sz="2000" dirty="0">
              <a:latin typeface="Arial"/>
              <a:cs typeface="Arial"/>
            </a:endParaRPr>
          </a:p>
          <a:p>
            <a:pPr>
              <a:lnSpc>
                <a:spcPct val="90000"/>
              </a:lnSpc>
              <a:defRPr/>
            </a:pPr>
            <a:endParaRPr lang="en-US" sz="2000" dirty="0">
              <a:latin typeface="Arial"/>
              <a:cs typeface="Arial"/>
            </a:endParaRPr>
          </a:p>
          <a:p>
            <a:pPr>
              <a:lnSpc>
                <a:spcPct val="90000"/>
              </a:lnSpc>
              <a:defRPr/>
            </a:pPr>
            <a:endParaRPr lang="en-US" sz="2000" dirty="0">
              <a:latin typeface="Arial"/>
              <a:cs typeface="Arial"/>
            </a:endParaRPr>
          </a:p>
          <a:p>
            <a:pPr>
              <a:lnSpc>
                <a:spcPct val="90000"/>
              </a:lnSpc>
              <a:defRPr/>
            </a:pPr>
            <a:endParaRPr lang="en-US" sz="2000" dirty="0">
              <a:latin typeface="Arial"/>
              <a:cs typeface="Arial"/>
            </a:endParaRPr>
          </a:p>
          <a:p>
            <a:pPr>
              <a:lnSpc>
                <a:spcPct val="90000"/>
              </a:lnSpc>
              <a:defRPr/>
            </a:pPr>
            <a:endParaRPr lang="en-US" sz="2000" dirty="0">
              <a:latin typeface="Arial"/>
              <a:cs typeface="Arial"/>
            </a:endParaRPr>
          </a:p>
          <a:p>
            <a:pPr>
              <a:lnSpc>
                <a:spcPct val="90000"/>
              </a:lnSpc>
              <a:defRPr/>
            </a:pPr>
            <a:endParaRPr lang="en-US" sz="2000" dirty="0">
              <a:latin typeface="Arial"/>
              <a:cs typeface="Arial"/>
            </a:endParaRPr>
          </a:p>
        </p:txBody>
      </p:sp>
      <p:pic>
        <p:nvPicPr>
          <p:cNvPr id="13" name="Picture 12" descr="PPT_peop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Tree>
    <p:extLst>
      <p:ext uri="{BB962C8B-B14F-4D97-AF65-F5344CB8AC3E}">
        <p14:creationId xmlns:p14="http://schemas.microsoft.com/office/powerpoint/2010/main" val="3633331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Class Exercise</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37</a:t>
            </a:fld>
            <a:endParaRPr lang="en-US"/>
          </a:p>
        </p:txBody>
      </p:sp>
      <p:sp>
        <p:nvSpPr>
          <p:cNvPr id="11" name="TextBox 10"/>
          <p:cNvSpPr txBox="1"/>
          <p:nvPr/>
        </p:nvSpPr>
        <p:spPr>
          <a:xfrm>
            <a:off x="1239830" y="1891761"/>
            <a:ext cx="4449770" cy="954107"/>
          </a:xfrm>
          <a:prstGeom prst="rect">
            <a:avLst/>
          </a:prstGeom>
          <a:noFill/>
        </p:spPr>
        <p:txBody>
          <a:bodyPr wrap="square" rtlCol="0">
            <a:spAutoFit/>
          </a:bodyPr>
          <a:lstStyle/>
          <a:p>
            <a:r>
              <a:rPr lang="en-US" sz="2800" dirty="0" smtClean="0">
                <a:solidFill>
                  <a:srgbClr val="FF610D"/>
                </a:solidFill>
                <a:latin typeface="Arial"/>
                <a:cs typeface="Arial"/>
              </a:rPr>
              <a:t>Create a Project Work Breakdown Structure</a:t>
            </a:r>
            <a:endParaRPr lang="en-US" sz="2800" dirty="0">
              <a:solidFill>
                <a:srgbClr val="FF610D"/>
              </a:solidFill>
              <a:latin typeface="Arial"/>
              <a:cs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705" y="1776937"/>
            <a:ext cx="856721" cy="856721"/>
          </a:xfrm>
          <a:prstGeom prst="rect">
            <a:avLst/>
          </a:prstGeom>
        </p:spPr>
      </p:pic>
      <p:sp>
        <p:nvSpPr>
          <p:cNvPr id="13" name="Text Box 6"/>
          <p:cNvSpPr txBox="1">
            <a:spLocks noChangeArrowheads="1"/>
          </p:cNvSpPr>
          <p:nvPr/>
        </p:nvSpPr>
        <p:spPr bwMode="auto">
          <a:xfrm>
            <a:off x="7553981" y="2031396"/>
            <a:ext cx="2026052" cy="955523"/>
          </a:xfrm>
          <a:prstGeom prst="rect">
            <a:avLst/>
          </a:prstGeom>
          <a:solidFill>
            <a:srgbClr val="4F17A8"/>
          </a:solidFill>
          <a:ln w="9525" algn="ctr">
            <a:solidFill>
              <a:schemeClr val="bg2"/>
            </a:solidFill>
            <a:miter lim="800000"/>
            <a:headEnd/>
            <a:tailEnd/>
          </a:ln>
          <a:effectLst/>
        </p:spPr>
        <p:txBody>
          <a:bodyPr anchor="ct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a:spcBef>
                <a:spcPct val="50000"/>
              </a:spcBef>
              <a:buClrTx/>
              <a:buFontTx/>
              <a:buNone/>
            </a:pPr>
            <a:r>
              <a:rPr lang="en-US" altLang="en-US" sz="2000" dirty="0" smtClean="0">
                <a:solidFill>
                  <a:schemeClr val="bg1"/>
                </a:solidFill>
                <a:latin typeface="Arial"/>
                <a:cs typeface="Arial"/>
              </a:rPr>
              <a:t>Project</a:t>
            </a:r>
            <a:endParaRPr lang="en-US" altLang="en-US" sz="2000" dirty="0">
              <a:solidFill>
                <a:schemeClr val="bg1"/>
              </a:solidFill>
              <a:latin typeface="Arial"/>
              <a:cs typeface="Arial"/>
            </a:endParaRPr>
          </a:p>
        </p:txBody>
      </p:sp>
      <p:sp>
        <p:nvSpPr>
          <p:cNvPr id="14" name="Text Box 6"/>
          <p:cNvSpPr txBox="1">
            <a:spLocks noChangeArrowheads="1"/>
          </p:cNvSpPr>
          <p:nvPr/>
        </p:nvSpPr>
        <p:spPr bwMode="auto">
          <a:xfrm>
            <a:off x="5521376" y="3381087"/>
            <a:ext cx="1372910" cy="975891"/>
          </a:xfrm>
          <a:prstGeom prst="rect">
            <a:avLst/>
          </a:prstGeom>
          <a:solidFill>
            <a:srgbClr val="4F17A8"/>
          </a:solidFill>
          <a:ln w="9525" algn="ctr">
            <a:solidFill>
              <a:schemeClr val="bg2"/>
            </a:solidFill>
            <a:miter lim="800000"/>
            <a:headEnd/>
            <a:tailEnd/>
          </a:ln>
          <a:effectLst/>
        </p:spPr>
        <p:txBody>
          <a:bodyPr anchor="ct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a:spcBef>
                <a:spcPct val="50000"/>
              </a:spcBef>
              <a:buClrTx/>
              <a:buFontTx/>
              <a:buNone/>
            </a:pPr>
            <a:r>
              <a:rPr lang="en-US" altLang="en-US" sz="2000" dirty="0" smtClean="0">
                <a:solidFill>
                  <a:schemeClr val="bg1"/>
                </a:solidFill>
                <a:latin typeface="Arial"/>
                <a:cs typeface="Arial"/>
              </a:rPr>
              <a:t>Design Product</a:t>
            </a:r>
            <a:endParaRPr lang="en-US" altLang="en-US" sz="2000" dirty="0">
              <a:solidFill>
                <a:schemeClr val="bg1"/>
              </a:solidFill>
              <a:latin typeface="Arial"/>
              <a:cs typeface="Arial"/>
            </a:endParaRPr>
          </a:p>
        </p:txBody>
      </p:sp>
      <p:sp>
        <p:nvSpPr>
          <p:cNvPr id="15" name="Text Box 6"/>
          <p:cNvSpPr txBox="1">
            <a:spLocks noChangeArrowheads="1"/>
          </p:cNvSpPr>
          <p:nvPr/>
        </p:nvSpPr>
        <p:spPr bwMode="auto">
          <a:xfrm>
            <a:off x="7093757" y="3381087"/>
            <a:ext cx="1372910" cy="975891"/>
          </a:xfrm>
          <a:prstGeom prst="rect">
            <a:avLst/>
          </a:prstGeom>
          <a:solidFill>
            <a:srgbClr val="4F17A8"/>
          </a:solidFill>
          <a:ln w="9525" algn="ctr">
            <a:solidFill>
              <a:schemeClr val="bg2"/>
            </a:solidFill>
            <a:miter lim="800000"/>
            <a:headEnd/>
            <a:tailEnd/>
          </a:ln>
          <a:effectLst/>
        </p:spPr>
        <p:txBody>
          <a:bodyPr anchor="ct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a:spcBef>
                <a:spcPct val="50000"/>
              </a:spcBef>
              <a:buClrTx/>
              <a:buFontTx/>
              <a:buNone/>
            </a:pPr>
            <a:r>
              <a:rPr lang="en-US" altLang="en-US" sz="2000" dirty="0" smtClean="0">
                <a:solidFill>
                  <a:schemeClr val="bg1"/>
                </a:solidFill>
                <a:latin typeface="Arial"/>
                <a:cs typeface="Arial"/>
              </a:rPr>
              <a:t>Develop</a:t>
            </a:r>
            <a:br>
              <a:rPr lang="en-US" altLang="en-US" sz="2000" dirty="0" smtClean="0">
                <a:solidFill>
                  <a:schemeClr val="bg1"/>
                </a:solidFill>
                <a:latin typeface="Arial"/>
                <a:cs typeface="Arial"/>
              </a:rPr>
            </a:br>
            <a:r>
              <a:rPr lang="en-US" altLang="en-US" sz="2000" dirty="0" smtClean="0">
                <a:solidFill>
                  <a:schemeClr val="bg1"/>
                </a:solidFill>
                <a:latin typeface="Arial"/>
                <a:cs typeface="Arial"/>
              </a:rPr>
              <a:t>Product</a:t>
            </a:r>
            <a:endParaRPr lang="en-US" altLang="en-US" sz="2000" dirty="0">
              <a:solidFill>
                <a:schemeClr val="bg1"/>
              </a:solidFill>
              <a:latin typeface="Arial"/>
              <a:cs typeface="Arial"/>
            </a:endParaRPr>
          </a:p>
        </p:txBody>
      </p:sp>
      <p:sp>
        <p:nvSpPr>
          <p:cNvPr id="16" name="Text Box 6"/>
          <p:cNvSpPr txBox="1">
            <a:spLocks noChangeArrowheads="1"/>
          </p:cNvSpPr>
          <p:nvPr/>
        </p:nvSpPr>
        <p:spPr bwMode="auto">
          <a:xfrm>
            <a:off x="8666138" y="3381087"/>
            <a:ext cx="1372910" cy="975891"/>
          </a:xfrm>
          <a:prstGeom prst="rect">
            <a:avLst/>
          </a:prstGeom>
          <a:solidFill>
            <a:srgbClr val="4F17A8"/>
          </a:solidFill>
          <a:ln w="9525" algn="ctr">
            <a:solidFill>
              <a:schemeClr val="bg2"/>
            </a:solidFill>
            <a:miter lim="800000"/>
            <a:headEnd/>
            <a:tailEnd/>
          </a:ln>
          <a:effectLst/>
        </p:spPr>
        <p:txBody>
          <a:bodyPr anchor="ct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a:spcBef>
                <a:spcPct val="50000"/>
              </a:spcBef>
              <a:buClrTx/>
              <a:buFontTx/>
              <a:buNone/>
            </a:pPr>
            <a:r>
              <a:rPr lang="en-US" altLang="en-US" sz="2000" dirty="0" smtClean="0">
                <a:solidFill>
                  <a:schemeClr val="bg1"/>
                </a:solidFill>
                <a:latin typeface="Arial"/>
                <a:cs typeface="Arial"/>
              </a:rPr>
              <a:t>Test Product</a:t>
            </a:r>
            <a:endParaRPr lang="en-US" altLang="en-US" sz="2000" dirty="0">
              <a:solidFill>
                <a:schemeClr val="bg1"/>
              </a:solidFill>
              <a:latin typeface="Arial"/>
              <a:cs typeface="Arial"/>
            </a:endParaRPr>
          </a:p>
        </p:txBody>
      </p:sp>
      <p:sp>
        <p:nvSpPr>
          <p:cNvPr id="17" name="Text Box 6"/>
          <p:cNvSpPr txBox="1">
            <a:spLocks noChangeArrowheads="1"/>
          </p:cNvSpPr>
          <p:nvPr/>
        </p:nvSpPr>
        <p:spPr bwMode="auto">
          <a:xfrm>
            <a:off x="10238520" y="3381087"/>
            <a:ext cx="1372910" cy="975891"/>
          </a:xfrm>
          <a:prstGeom prst="rect">
            <a:avLst/>
          </a:prstGeom>
          <a:solidFill>
            <a:srgbClr val="4F17A8"/>
          </a:solidFill>
          <a:ln w="9525" algn="ctr">
            <a:solidFill>
              <a:schemeClr val="bg2"/>
            </a:solidFill>
            <a:miter lim="800000"/>
            <a:headEnd/>
            <a:tailEnd/>
          </a:ln>
          <a:effectLst/>
        </p:spPr>
        <p:txBody>
          <a:bodyPr anchor="ct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a:spcBef>
                <a:spcPct val="50000"/>
              </a:spcBef>
              <a:buClrTx/>
              <a:buFontTx/>
              <a:buNone/>
            </a:pPr>
            <a:r>
              <a:rPr lang="en-US" altLang="en-US" sz="2000" dirty="0" smtClean="0">
                <a:solidFill>
                  <a:schemeClr val="bg1"/>
                </a:solidFill>
                <a:latin typeface="Arial"/>
                <a:cs typeface="Arial"/>
              </a:rPr>
              <a:t>Install</a:t>
            </a:r>
            <a:br>
              <a:rPr lang="en-US" altLang="en-US" sz="2000" dirty="0" smtClean="0">
                <a:solidFill>
                  <a:schemeClr val="bg1"/>
                </a:solidFill>
                <a:latin typeface="Arial"/>
                <a:cs typeface="Arial"/>
              </a:rPr>
            </a:br>
            <a:r>
              <a:rPr lang="en-US" altLang="en-US" sz="2000" dirty="0" smtClean="0">
                <a:solidFill>
                  <a:schemeClr val="bg1"/>
                </a:solidFill>
                <a:latin typeface="Arial"/>
                <a:cs typeface="Arial"/>
              </a:rPr>
              <a:t>Product</a:t>
            </a:r>
            <a:endParaRPr lang="en-US" altLang="en-US" sz="2000" dirty="0">
              <a:solidFill>
                <a:schemeClr val="bg1"/>
              </a:solidFill>
              <a:latin typeface="Arial"/>
              <a:cs typeface="Arial"/>
            </a:endParaRPr>
          </a:p>
        </p:txBody>
      </p:sp>
      <p:cxnSp>
        <p:nvCxnSpPr>
          <p:cNvPr id="18" name="Straight Connector 17"/>
          <p:cNvCxnSpPr/>
          <p:nvPr/>
        </p:nvCxnSpPr>
        <p:spPr bwMode="auto">
          <a:xfrm>
            <a:off x="6206732" y="3163949"/>
            <a:ext cx="9122" cy="374952"/>
          </a:xfrm>
          <a:prstGeom prst="line">
            <a:avLst/>
          </a:prstGeom>
          <a:solidFill>
            <a:schemeClr val="accent1"/>
          </a:solidFill>
          <a:ln w="38100" cap="flat" cmpd="sng" algn="ctr">
            <a:solidFill>
              <a:srgbClr val="4F17A8"/>
            </a:solidFill>
            <a:prstDash val="solid"/>
            <a:round/>
            <a:headEnd type="none" w="med" len="med"/>
            <a:tailEnd type="none" w="med" len="med"/>
          </a:ln>
          <a:effectLst/>
        </p:spPr>
      </p:cxnSp>
      <p:cxnSp>
        <p:nvCxnSpPr>
          <p:cNvPr id="19" name="Straight Connector 18"/>
          <p:cNvCxnSpPr/>
          <p:nvPr/>
        </p:nvCxnSpPr>
        <p:spPr bwMode="auto">
          <a:xfrm>
            <a:off x="7784610" y="3163949"/>
            <a:ext cx="9122" cy="374952"/>
          </a:xfrm>
          <a:prstGeom prst="line">
            <a:avLst/>
          </a:prstGeom>
          <a:solidFill>
            <a:schemeClr val="accent1"/>
          </a:solidFill>
          <a:ln w="38100" cap="flat" cmpd="sng" algn="ctr">
            <a:solidFill>
              <a:srgbClr val="4F17A8"/>
            </a:solidFill>
            <a:prstDash val="solid"/>
            <a:round/>
            <a:headEnd type="none" w="med" len="med"/>
            <a:tailEnd type="none" w="med" len="med"/>
          </a:ln>
          <a:effectLst/>
        </p:spPr>
      </p:cxnSp>
      <p:cxnSp>
        <p:nvCxnSpPr>
          <p:cNvPr id="20" name="Straight Connector 19"/>
          <p:cNvCxnSpPr/>
          <p:nvPr/>
        </p:nvCxnSpPr>
        <p:spPr bwMode="auto">
          <a:xfrm>
            <a:off x="9370186" y="3163949"/>
            <a:ext cx="9122" cy="374952"/>
          </a:xfrm>
          <a:prstGeom prst="line">
            <a:avLst/>
          </a:prstGeom>
          <a:solidFill>
            <a:schemeClr val="accent1"/>
          </a:solidFill>
          <a:ln w="38100" cap="flat" cmpd="sng" algn="ctr">
            <a:solidFill>
              <a:srgbClr val="4F17A8"/>
            </a:solidFill>
            <a:prstDash val="solid"/>
            <a:round/>
            <a:headEnd type="none" w="med" len="med"/>
            <a:tailEnd type="none" w="med" len="med"/>
          </a:ln>
          <a:effectLst/>
        </p:spPr>
      </p:cxnSp>
      <p:cxnSp>
        <p:nvCxnSpPr>
          <p:cNvPr id="21" name="Straight Connector 20"/>
          <p:cNvCxnSpPr/>
          <p:nvPr/>
        </p:nvCxnSpPr>
        <p:spPr bwMode="auto">
          <a:xfrm>
            <a:off x="10948065" y="3163949"/>
            <a:ext cx="9122" cy="374952"/>
          </a:xfrm>
          <a:prstGeom prst="line">
            <a:avLst/>
          </a:prstGeom>
          <a:solidFill>
            <a:schemeClr val="accent1"/>
          </a:solidFill>
          <a:ln w="38100" cap="flat" cmpd="sng" algn="ctr">
            <a:solidFill>
              <a:srgbClr val="4F17A8"/>
            </a:solidFill>
            <a:prstDash val="solid"/>
            <a:round/>
            <a:headEnd type="none" w="med" len="med"/>
            <a:tailEnd type="none" w="med" len="med"/>
          </a:ln>
          <a:effectLst/>
        </p:spPr>
      </p:cxnSp>
      <p:cxnSp>
        <p:nvCxnSpPr>
          <p:cNvPr id="22" name="Straight Connector 21"/>
          <p:cNvCxnSpPr/>
          <p:nvPr/>
        </p:nvCxnSpPr>
        <p:spPr bwMode="auto">
          <a:xfrm>
            <a:off x="8609611" y="2794496"/>
            <a:ext cx="0" cy="374952"/>
          </a:xfrm>
          <a:prstGeom prst="line">
            <a:avLst/>
          </a:prstGeom>
          <a:solidFill>
            <a:schemeClr val="accent1"/>
          </a:solidFill>
          <a:ln w="38100" cap="flat" cmpd="sng" algn="ctr">
            <a:solidFill>
              <a:srgbClr val="4F17A8"/>
            </a:solidFill>
            <a:prstDash val="solid"/>
            <a:round/>
            <a:headEnd type="none" w="med" len="med"/>
            <a:tailEnd type="none" w="med" len="med"/>
          </a:ln>
          <a:effectLst/>
        </p:spPr>
      </p:cxnSp>
      <p:cxnSp>
        <p:nvCxnSpPr>
          <p:cNvPr id="23" name="Straight Connector 22"/>
          <p:cNvCxnSpPr/>
          <p:nvPr/>
        </p:nvCxnSpPr>
        <p:spPr bwMode="auto">
          <a:xfrm>
            <a:off x="6200206" y="3181542"/>
            <a:ext cx="4764424" cy="0"/>
          </a:xfrm>
          <a:prstGeom prst="line">
            <a:avLst/>
          </a:prstGeom>
          <a:solidFill>
            <a:schemeClr val="accent1"/>
          </a:solidFill>
          <a:ln w="38100" cap="flat" cmpd="sng" algn="ctr">
            <a:solidFill>
              <a:srgbClr val="4F17A8"/>
            </a:solidFill>
            <a:prstDash val="solid"/>
            <a:round/>
            <a:headEnd type="none" w="med" len="med"/>
            <a:tailEnd type="none" w="med" len="med"/>
          </a:ln>
          <a:effectLst/>
        </p:spPr>
      </p:cxnSp>
    </p:spTree>
    <p:extLst>
      <p:ext uri="{BB962C8B-B14F-4D97-AF65-F5344CB8AC3E}">
        <p14:creationId xmlns:p14="http://schemas.microsoft.com/office/powerpoint/2010/main" val="1337467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Schedule</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38</a:t>
            </a:fld>
            <a:endParaRPr lang="en-US"/>
          </a:p>
        </p:txBody>
      </p:sp>
      <p:sp>
        <p:nvSpPr>
          <p:cNvPr id="10"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1"/>
            <a:ext cx="10988675" cy="3086100"/>
          </a:xfrm>
        </p:spPr>
        <p:txBody>
          <a:bodyPr/>
          <a:lstStyle/>
          <a:p>
            <a:pPr marL="342900" indent="-342900">
              <a:buFont typeface="Arial"/>
              <a:buChar char="•"/>
              <a:defRPr/>
            </a:pPr>
            <a:r>
              <a:rPr lang="en-US" dirty="0"/>
              <a:t>Good planning allows the project manager to manage and control the project tasks and </a:t>
            </a:r>
            <a:r>
              <a:rPr lang="en-US" dirty="0" smtClean="0"/>
              <a:t>resources</a:t>
            </a:r>
            <a:endParaRPr lang="en-US" dirty="0"/>
          </a:p>
          <a:p>
            <a:pPr marL="342900" indent="-342900">
              <a:buFont typeface="Arial"/>
              <a:buChar char="•"/>
              <a:defRPr/>
            </a:pPr>
            <a:r>
              <a:rPr lang="en-US" dirty="0"/>
              <a:t>The project schedule is developed by determining how long each task will take and assigning a resource to be responsible for the </a:t>
            </a:r>
            <a:r>
              <a:rPr lang="en-US" dirty="0" smtClean="0"/>
              <a:t>task</a:t>
            </a:r>
            <a:endParaRPr lang="en-US" dirty="0"/>
          </a:p>
          <a:p>
            <a:pPr marL="342900" indent="-342900">
              <a:buFont typeface="Arial"/>
              <a:buChar char="•"/>
              <a:defRPr/>
            </a:pPr>
            <a:r>
              <a:rPr lang="en-US" dirty="0"/>
              <a:t>The team and project manager should divide the tasks and provide an estimate of the time required to complete each </a:t>
            </a:r>
            <a:r>
              <a:rPr lang="en-US" dirty="0" smtClean="0"/>
              <a:t>task</a:t>
            </a:r>
            <a:endParaRPr lang="en-US" dirty="0"/>
          </a:p>
          <a:p>
            <a:pPr marL="342900" indent="-342900">
              <a:buFont typeface="Arial"/>
              <a:buChar char="•"/>
              <a:defRPr/>
            </a:pPr>
            <a:endParaRPr lang="en-US" dirty="0"/>
          </a:p>
          <a:p>
            <a:pPr marL="342900" indent="-342900">
              <a:buFont typeface="Arial"/>
              <a:buChar char="•"/>
              <a:defRPr/>
            </a:pPr>
            <a:endParaRPr lang="en-US" dirty="0"/>
          </a:p>
          <a:p>
            <a:pPr marL="342900" indent="-342900">
              <a:buFont typeface="Arial"/>
              <a:buChar char="•"/>
              <a:defRPr/>
            </a:pPr>
            <a:endParaRPr lang="en-US" dirty="0"/>
          </a:p>
          <a:p>
            <a:pPr marL="342900" indent="-342900">
              <a:buFont typeface="Arial"/>
              <a:buChar char="•"/>
              <a:defRPr/>
            </a:pPr>
            <a:endParaRPr lang="en-US" dirty="0"/>
          </a:p>
          <a:p>
            <a:pPr marL="342900" indent="-342900">
              <a:buFont typeface="Arial"/>
              <a:buChar char="•"/>
              <a:defRPr/>
            </a:pPr>
            <a:endParaRPr lang="en-US" dirty="0"/>
          </a:p>
          <a:p>
            <a:pPr marL="342900" indent="-342900">
              <a:buFont typeface="Arial"/>
              <a:buChar char="•"/>
              <a:defRPr/>
            </a:pPr>
            <a:endParaRPr lang="en-US" dirty="0"/>
          </a:p>
        </p:txBody>
      </p:sp>
    </p:spTree>
    <p:extLst>
      <p:ext uri="{BB962C8B-B14F-4D97-AF65-F5344CB8AC3E}">
        <p14:creationId xmlns:p14="http://schemas.microsoft.com/office/powerpoint/2010/main" val="4100951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Schedule</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39</a:t>
            </a:fld>
            <a:endParaRPr lang="en-US"/>
          </a:p>
        </p:txBody>
      </p:sp>
      <p:sp>
        <p:nvSpPr>
          <p:cNvPr id="11" name="Text Box 12"/>
          <p:cNvSpPr txBox="1">
            <a:spLocks noChangeArrowheads="1"/>
          </p:cNvSpPr>
          <p:nvPr/>
        </p:nvSpPr>
        <p:spPr bwMode="auto">
          <a:xfrm>
            <a:off x="4173898" y="2355068"/>
            <a:ext cx="6163902" cy="451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nSpc>
                <a:spcPct val="80000"/>
              </a:lnSpc>
              <a:buNone/>
            </a:pPr>
            <a:r>
              <a:rPr lang="en-US" altLang="en-US" sz="2800" dirty="0" smtClean="0">
                <a:solidFill>
                  <a:srgbClr val="FF610D"/>
                </a:solidFill>
                <a:latin typeface="Arial"/>
                <a:cs typeface="Arial"/>
              </a:rPr>
              <a:t>Discussion: How to Estimate </a:t>
            </a:r>
            <a:r>
              <a:rPr lang="en-US" altLang="en-US" sz="2800" dirty="0">
                <a:solidFill>
                  <a:srgbClr val="FF610D"/>
                </a:solidFill>
                <a:latin typeface="Arial"/>
                <a:cs typeface="Arial"/>
              </a:rPr>
              <a:t>T</a:t>
            </a:r>
            <a:r>
              <a:rPr lang="en-US" altLang="en-US" sz="2800" dirty="0" smtClean="0">
                <a:solidFill>
                  <a:srgbClr val="FF610D"/>
                </a:solidFill>
                <a:latin typeface="Arial"/>
                <a:cs typeface="Arial"/>
              </a:rPr>
              <a:t>asks </a:t>
            </a:r>
            <a:endParaRPr lang="en-US" altLang="en-US" sz="2800" dirty="0">
              <a:solidFill>
                <a:srgbClr val="FF610D"/>
              </a:solidFill>
            </a:endParaRPr>
          </a:p>
        </p:txBody>
      </p:sp>
      <p:pic>
        <p:nvPicPr>
          <p:cNvPr id="12" name="Picture 11" descr="quote-bubble-rebra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9039" y="2042573"/>
            <a:ext cx="1349173" cy="1268223"/>
          </a:xfrm>
          <a:prstGeom prst="rect">
            <a:avLst/>
          </a:prstGeom>
        </p:spPr>
      </p:pic>
      <p:pic>
        <p:nvPicPr>
          <p:cNvPr id="13" name="Picture 12" descr="PPT_peop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Tree>
    <p:extLst>
      <p:ext uri="{BB962C8B-B14F-4D97-AF65-F5344CB8AC3E}">
        <p14:creationId xmlns:p14="http://schemas.microsoft.com/office/powerpoint/2010/main" val="394145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Triple Constraint Diagram</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a:t>Project Management Skills 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22096" y="1451933"/>
            <a:ext cx="4898571" cy="4604656"/>
          </a:xfrm>
          <a:prstGeom prst="rect">
            <a:avLst/>
          </a:prstGeom>
        </p:spPr>
      </p:pic>
      <p:sp>
        <p:nvSpPr>
          <p:cNvPr id="12" name="TextBox 11"/>
          <p:cNvSpPr txBox="1"/>
          <p:nvPr/>
        </p:nvSpPr>
        <p:spPr>
          <a:xfrm rot="18059604">
            <a:off x="3900730" y="3554641"/>
            <a:ext cx="3454104" cy="492443"/>
          </a:xfrm>
          <a:prstGeom prst="rect">
            <a:avLst/>
          </a:prstGeom>
          <a:noFill/>
        </p:spPr>
        <p:txBody>
          <a:bodyPr wrap="square" rtlCol="0">
            <a:spAutoFit/>
          </a:bodyPr>
          <a:lstStyle/>
          <a:p>
            <a:pPr algn="ctr"/>
            <a:r>
              <a:rPr lang="en-US" sz="2600" b="1" dirty="0" smtClean="0">
                <a:solidFill>
                  <a:schemeClr val="bg1"/>
                </a:solidFill>
                <a:cs typeface="Century Schoolbook"/>
              </a:rPr>
              <a:t>TIME</a:t>
            </a:r>
            <a:endParaRPr lang="en-US" sz="2600" b="1" dirty="0">
              <a:solidFill>
                <a:schemeClr val="bg1"/>
              </a:solidFill>
              <a:cs typeface="Century Schoolbook"/>
            </a:endParaRPr>
          </a:p>
        </p:txBody>
      </p:sp>
      <p:sp>
        <p:nvSpPr>
          <p:cNvPr id="13" name="TextBox 12"/>
          <p:cNvSpPr txBox="1"/>
          <p:nvPr/>
        </p:nvSpPr>
        <p:spPr>
          <a:xfrm rot="3532581">
            <a:off x="6177297" y="3537101"/>
            <a:ext cx="3415564" cy="492443"/>
          </a:xfrm>
          <a:prstGeom prst="rect">
            <a:avLst/>
          </a:prstGeom>
          <a:noFill/>
        </p:spPr>
        <p:txBody>
          <a:bodyPr wrap="square" rtlCol="0">
            <a:spAutoFit/>
          </a:bodyPr>
          <a:lstStyle/>
          <a:p>
            <a:pPr algn="ctr"/>
            <a:r>
              <a:rPr lang="en-US" sz="2600" b="1" dirty="0" smtClean="0">
                <a:solidFill>
                  <a:srgbClr val="FF610D"/>
                </a:solidFill>
                <a:cs typeface="Century Schoolbook"/>
              </a:rPr>
              <a:t>COST</a:t>
            </a:r>
            <a:endParaRPr lang="en-US" sz="2600" b="1" dirty="0">
              <a:solidFill>
                <a:srgbClr val="FF610D"/>
              </a:solidFill>
              <a:cs typeface="Century Schoolbook"/>
            </a:endParaRPr>
          </a:p>
        </p:txBody>
      </p:sp>
      <p:sp>
        <p:nvSpPr>
          <p:cNvPr id="14" name="TextBox 13"/>
          <p:cNvSpPr txBox="1"/>
          <p:nvPr/>
        </p:nvSpPr>
        <p:spPr>
          <a:xfrm>
            <a:off x="4946952" y="5412418"/>
            <a:ext cx="3580191" cy="492443"/>
          </a:xfrm>
          <a:prstGeom prst="rect">
            <a:avLst/>
          </a:prstGeom>
          <a:noFill/>
        </p:spPr>
        <p:txBody>
          <a:bodyPr wrap="square" rtlCol="0">
            <a:spAutoFit/>
          </a:bodyPr>
          <a:lstStyle/>
          <a:p>
            <a:pPr algn="ctr"/>
            <a:r>
              <a:rPr lang="en-US" sz="2600" b="1" dirty="0" smtClean="0">
                <a:solidFill>
                  <a:srgbClr val="FF610D"/>
                </a:solidFill>
                <a:cs typeface="Century Schoolbook"/>
              </a:rPr>
              <a:t>SCOPE &amp; QUALITY</a:t>
            </a:r>
            <a:endParaRPr lang="en-US" sz="2600" b="1" dirty="0">
              <a:solidFill>
                <a:srgbClr val="FF610D"/>
              </a:solidFill>
              <a:cs typeface="Century Schoolbook"/>
            </a:endParaRPr>
          </a:p>
        </p:txBody>
      </p:sp>
    </p:spTree>
    <p:extLst>
      <p:ext uri="{BB962C8B-B14F-4D97-AF65-F5344CB8AC3E}">
        <p14:creationId xmlns:p14="http://schemas.microsoft.com/office/powerpoint/2010/main" val="2457114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Critical Path Method (CPM)</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40</a:t>
            </a:fld>
            <a:endParaRPr lang="en-US"/>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4867275" cy="1562100"/>
          </a:xfrm>
        </p:spPr>
        <p:txBody>
          <a:bodyPr/>
          <a:lstStyle/>
          <a:p>
            <a:r>
              <a:rPr lang="en-US" altLang="en-US" sz="2800" dirty="0">
                <a:solidFill>
                  <a:srgbClr val="FF610D"/>
                </a:solidFill>
              </a:rPr>
              <a:t>The critical path is the sequence of tasks that requires the longest duration to complete with no extra time. </a:t>
            </a:r>
          </a:p>
        </p:txBody>
      </p:sp>
      <p:sp>
        <p:nvSpPr>
          <p:cNvPr id="10" name="Content Placeholder 2">
            <a:extLst>
              <a:ext uri="{FF2B5EF4-FFF2-40B4-BE49-F238E27FC236}">
                <a16:creationId xmlns:a16="http://schemas.microsoft.com/office/drawing/2014/main" xmlns="" id="{DBE6F3D1-978A-7C4E-9DA7-0D1562E07FE0}"/>
              </a:ext>
            </a:extLst>
          </p:cNvPr>
          <p:cNvSpPr txBox="1">
            <a:spLocks/>
          </p:cNvSpPr>
          <p:nvPr/>
        </p:nvSpPr>
        <p:spPr>
          <a:xfrm>
            <a:off x="5651500" y="1828800"/>
            <a:ext cx="6172200" cy="300657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dirty="0" smtClean="0"/>
              <a:t>The diagram on the next slide shows six tasks in the project schedule. Tasks A, C, and F are on the critical path, which means if one of these tasks takes longer than expected, the project will not meet the deadline.</a:t>
            </a:r>
          </a:p>
          <a:p>
            <a:r>
              <a:rPr lang="en-US" altLang="en-US" dirty="0" smtClean="0"/>
              <a:t> </a:t>
            </a:r>
            <a:endParaRPr lang="en-US" altLang="en-US" dirty="0"/>
          </a:p>
        </p:txBody>
      </p:sp>
      <p:pic>
        <p:nvPicPr>
          <p:cNvPr id="11" name="Picture 10" descr="PPT_peop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Tree>
    <p:extLst>
      <p:ext uri="{BB962C8B-B14F-4D97-AF65-F5344CB8AC3E}">
        <p14:creationId xmlns:p14="http://schemas.microsoft.com/office/powerpoint/2010/main" val="1045471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Critical Path Method (CPM)</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41</a:t>
            </a:fld>
            <a:endParaRPr lang="en-US"/>
          </a:p>
        </p:txBody>
      </p:sp>
      <p:sp>
        <p:nvSpPr>
          <p:cNvPr id="11"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9566275" cy="3336779"/>
          </a:xfrm>
        </p:spPr>
        <p:txBody>
          <a:bodyPr/>
          <a:lstStyle/>
          <a:p>
            <a:r>
              <a:rPr lang="en-US" altLang="en-US" dirty="0"/>
              <a:t>Task A took longer than expected, which affected when Tasks C &amp; F could start, and added 1.5 weeks to the original schedule</a:t>
            </a:r>
            <a:r>
              <a:rPr lang="en-US" altLang="en-US" dirty="0" smtClean="0"/>
              <a:t>.</a:t>
            </a:r>
            <a:endParaRPr lang="en-US" altLang="en-US" dirty="0"/>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4317" y="2503683"/>
            <a:ext cx="9010321" cy="3629664"/>
          </a:xfrm>
          <a:prstGeom prst="rect">
            <a:avLst/>
          </a:prstGeom>
        </p:spPr>
      </p:pic>
      <p:sp>
        <p:nvSpPr>
          <p:cNvPr id="13" name="Rectangle 2"/>
          <p:cNvSpPr txBox="1">
            <a:spLocks noChangeArrowheads="1"/>
          </p:cNvSpPr>
          <p:nvPr/>
        </p:nvSpPr>
        <p:spPr bwMode="auto">
          <a:xfrm>
            <a:off x="1310924" y="2716021"/>
            <a:ext cx="1199444" cy="326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gn="ctr">
              <a:lnSpc>
                <a:spcPct val="90000"/>
              </a:lnSpc>
              <a:buFont typeface="Wingdings" pitchFamily="2" charset="2"/>
              <a:buNone/>
              <a:defRPr/>
            </a:pPr>
            <a:r>
              <a:rPr lang="en-US" sz="1500" dirty="0" smtClean="0">
                <a:solidFill>
                  <a:srgbClr val="FF610D"/>
                </a:solidFill>
                <a:latin typeface="Arial"/>
                <a:cs typeface="Arial"/>
              </a:rPr>
              <a:t>WEEK 1</a:t>
            </a:r>
            <a:endParaRPr lang="en-US" sz="1500" dirty="0">
              <a:solidFill>
                <a:srgbClr val="FF610D"/>
              </a:solidFill>
              <a:latin typeface="Arial"/>
              <a:cs typeface="Arial"/>
            </a:endParaRPr>
          </a:p>
        </p:txBody>
      </p:sp>
      <p:sp>
        <p:nvSpPr>
          <p:cNvPr id="14" name="Rectangle 2"/>
          <p:cNvSpPr txBox="1">
            <a:spLocks noChangeArrowheads="1"/>
          </p:cNvSpPr>
          <p:nvPr/>
        </p:nvSpPr>
        <p:spPr bwMode="auto">
          <a:xfrm>
            <a:off x="2552702" y="2716021"/>
            <a:ext cx="1199444" cy="326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gn="ctr">
              <a:lnSpc>
                <a:spcPct val="90000"/>
              </a:lnSpc>
              <a:buFont typeface="Wingdings" pitchFamily="2" charset="2"/>
              <a:buNone/>
              <a:defRPr/>
            </a:pPr>
            <a:r>
              <a:rPr lang="en-US" sz="1500" dirty="0" smtClean="0">
                <a:solidFill>
                  <a:srgbClr val="FF610D"/>
                </a:solidFill>
                <a:latin typeface="Arial"/>
                <a:cs typeface="Arial"/>
              </a:rPr>
              <a:t>WEEK 2</a:t>
            </a:r>
            <a:endParaRPr lang="en-US" sz="1500" dirty="0">
              <a:solidFill>
                <a:srgbClr val="FF610D"/>
              </a:solidFill>
              <a:latin typeface="Arial"/>
              <a:cs typeface="Arial"/>
            </a:endParaRPr>
          </a:p>
        </p:txBody>
      </p:sp>
      <p:sp>
        <p:nvSpPr>
          <p:cNvPr id="15" name="Rectangle 2"/>
          <p:cNvSpPr txBox="1">
            <a:spLocks noChangeArrowheads="1"/>
          </p:cNvSpPr>
          <p:nvPr/>
        </p:nvSpPr>
        <p:spPr bwMode="auto">
          <a:xfrm>
            <a:off x="3766258" y="2716021"/>
            <a:ext cx="1199444" cy="326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gn="ctr">
              <a:lnSpc>
                <a:spcPct val="90000"/>
              </a:lnSpc>
              <a:buFont typeface="Wingdings" pitchFamily="2" charset="2"/>
              <a:buNone/>
              <a:defRPr/>
            </a:pPr>
            <a:r>
              <a:rPr lang="en-US" sz="1500" dirty="0" smtClean="0">
                <a:solidFill>
                  <a:srgbClr val="FF610D"/>
                </a:solidFill>
                <a:latin typeface="Arial"/>
                <a:cs typeface="Arial"/>
              </a:rPr>
              <a:t>WEEK 3</a:t>
            </a:r>
            <a:endParaRPr lang="en-US" sz="1500" dirty="0">
              <a:solidFill>
                <a:srgbClr val="FF610D"/>
              </a:solidFill>
              <a:latin typeface="Arial"/>
              <a:cs typeface="Arial"/>
            </a:endParaRPr>
          </a:p>
        </p:txBody>
      </p:sp>
      <p:sp>
        <p:nvSpPr>
          <p:cNvPr id="16" name="Rectangle 2"/>
          <p:cNvSpPr txBox="1">
            <a:spLocks noChangeArrowheads="1"/>
          </p:cNvSpPr>
          <p:nvPr/>
        </p:nvSpPr>
        <p:spPr bwMode="auto">
          <a:xfrm>
            <a:off x="4993925" y="2716021"/>
            <a:ext cx="1199444" cy="326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gn="ctr">
              <a:lnSpc>
                <a:spcPct val="90000"/>
              </a:lnSpc>
              <a:buFont typeface="Wingdings" pitchFamily="2" charset="2"/>
              <a:buNone/>
              <a:defRPr/>
            </a:pPr>
            <a:r>
              <a:rPr lang="en-US" sz="1500" dirty="0" smtClean="0">
                <a:solidFill>
                  <a:srgbClr val="FF610D"/>
                </a:solidFill>
                <a:latin typeface="Arial"/>
                <a:cs typeface="Arial"/>
              </a:rPr>
              <a:t>WEEK 4</a:t>
            </a:r>
            <a:endParaRPr lang="en-US" sz="1500" dirty="0">
              <a:solidFill>
                <a:srgbClr val="FF610D"/>
              </a:solidFill>
              <a:latin typeface="Arial"/>
              <a:cs typeface="Arial"/>
            </a:endParaRPr>
          </a:p>
        </p:txBody>
      </p:sp>
      <p:sp>
        <p:nvSpPr>
          <p:cNvPr id="17" name="Rectangle 2"/>
          <p:cNvSpPr txBox="1">
            <a:spLocks noChangeArrowheads="1"/>
          </p:cNvSpPr>
          <p:nvPr/>
        </p:nvSpPr>
        <p:spPr bwMode="auto">
          <a:xfrm>
            <a:off x="6221592" y="2716021"/>
            <a:ext cx="1199444" cy="326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gn="ctr">
              <a:lnSpc>
                <a:spcPct val="90000"/>
              </a:lnSpc>
              <a:buFont typeface="Wingdings" pitchFamily="2" charset="2"/>
              <a:buNone/>
              <a:defRPr/>
            </a:pPr>
            <a:r>
              <a:rPr lang="en-US" sz="1500" dirty="0" smtClean="0">
                <a:solidFill>
                  <a:srgbClr val="FF610D"/>
                </a:solidFill>
                <a:latin typeface="Arial"/>
                <a:cs typeface="Arial"/>
              </a:rPr>
              <a:t>WEEK 5</a:t>
            </a:r>
            <a:endParaRPr lang="en-US" sz="1500" dirty="0">
              <a:solidFill>
                <a:srgbClr val="FF610D"/>
              </a:solidFill>
              <a:latin typeface="Arial"/>
              <a:cs typeface="Arial"/>
            </a:endParaRPr>
          </a:p>
        </p:txBody>
      </p:sp>
      <p:sp>
        <p:nvSpPr>
          <p:cNvPr id="18" name="Rectangle 2"/>
          <p:cNvSpPr txBox="1">
            <a:spLocks noChangeArrowheads="1"/>
          </p:cNvSpPr>
          <p:nvPr/>
        </p:nvSpPr>
        <p:spPr bwMode="auto">
          <a:xfrm>
            <a:off x="7421036" y="2716021"/>
            <a:ext cx="1199444" cy="326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gn="ctr">
              <a:lnSpc>
                <a:spcPct val="90000"/>
              </a:lnSpc>
              <a:buFont typeface="Wingdings" pitchFamily="2" charset="2"/>
              <a:buNone/>
              <a:defRPr/>
            </a:pPr>
            <a:r>
              <a:rPr lang="en-US" sz="1500" dirty="0" smtClean="0">
                <a:solidFill>
                  <a:srgbClr val="FF610D"/>
                </a:solidFill>
                <a:latin typeface="Arial"/>
                <a:cs typeface="Arial"/>
              </a:rPr>
              <a:t>WEEK 6</a:t>
            </a:r>
            <a:endParaRPr lang="en-US" sz="1500" dirty="0">
              <a:solidFill>
                <a:srgbClr val="FF610D"/>
              </a:solidFill>
              <a:latin typeface="Arial"/>
              <a:cs typeface="Arial"/>
            </a:endParaRPr>
          </a:p>
        </p:txBody>
      </p:sp>
      <p:sp>
        <p:nvSpPr>
          <p:cNvPr id="19" name="Rectangle 2"/>
          <p:cNvSpPr txBox="1">
            <a:spLocks noChangeArrowheads="1"/>
          </p:cNvSpPr>
          <p:nvPr/>
        </p:nvSpPr>
        <p:spPr bwMode="auto">
          <a:xfrm>
            <a:off x="8620481" y="2716021"/>
            <a:ext cx="1199444" cy="3269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gn="ctr">
              <a:lnSpc>
                <a:spcPct val="90000"/>
              </a:lnSpc>
              <a:buFont typeface="Wingdings" pitchFamily="2" charset="2"/>
              <a:buNone/>
              <a:defRPr/>
            </a:pPr>
            <a:r>
              <a:rPr lang="en-US" sz="1500" dirty="0" smtClean="0">
                <a:solidFill>
                  <a:srgbClr val="FF610D"/>
                </a:solidFill>
                <a:latin typeface="Arial"/>
                <a:cs typeface="Arial"/>
              </a:rPr>
              <a:t>WEEK 7</a:t>
            </a:r>
            <a:endParaRPr lang="en-US" sz="1500" dirty="0">
              <a:solidFill>
                <a:srgbClr val="FF610D"/>
              </a:solidFill>
              <a:latin typeface="Arial"/>
              <a:cs typeface="Arial"/>
            </a:endParaRPr>
          </a:p>
        </p:txBody>
      </p:sp>
      <p:sp>
        <p:nvSpPr>
          <p:cNvPr id="20" name="Rectangle 2"/>
          <p:cNvSpPr txBox="1">
            <a:spLocks noChangeArrowheads="1"/>
          </p:cNvSpPr>
          <p:nvPr/>
        </p:nvSpPr>
        <p:spPr bwMode="auto">
          <a:xfrm>
            <a:off x="332542" y="3282903"/>
            <a:ext cx="940749" cy="3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nSpc>
                <a:spcPct val="90000"/>
              </a:lnSpc>
              <a:buFont typeface="Wingdings" pitchFamily="2" charset="2"/>
              <a:buNone/>
              <a:defRPr/>
            </a:pPr>
            <a:r>
              <a:rPr lang="en-US" sz="1500" dirty="0" smtClean="0">
                <a:solidFill>
                  <a:srgbClr val="FF610D"/>
                </a:solidFill>
                <a:latin typeface="Arial"/>
                <a:cs typeface="Arial"/>
              </a:rPr>
              <a:t>TASK A</a:t>
            </a:r>
            <a:endParaRPr lang="en-US" sz="1500" dirty="0">
              <a:solidFill>
                <a:srgbClr val="FF610D"/>
              </a:solidFill>
              <a:latin typeface="Arial"/>
              <a:cs typeface="Arial"/>
            </a:endParaRPr>
          </a:p>
        </p:txBody>
      </p:sp>
      <p:sp>
        <p:nvSpPr>
          <p:cNvPr id="21" name="Rectangle 2"/>
          <p:cNvSpPr txBox="1">
            <a:spLocks noChangeArrowheads="1"/>
          </p:cNvSpPr>
          <p:nvPr/>
        </p:nvSpPr>
        <p:spPr bwMode="auto">
          <a:xfrm>
            <a:off x="332542" y="3736340"/>
            <a:ext cx="940749" cy="3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nSpc>
                <a:spcPct val="90000"/>
              </a:lnSpc>
              <a:buFont typeface="Wingdings" pitchFamily="2" charset="2"/>
              <a:buNone/>
              <a:defRPr/>
            </a:pPr>
            <a:r>
              <a:rPr lang="en-US" sz="1500" dirty="0" smtClean="0">
                <a:solidFill>
                  <a:srgbClr val="FF610D"/>
                </a:solidFill>
                <a:latin typeface="Arial"/>
                <a:cs typeface="Arial"/>
              </a:rPr>
              <a:t>TASK B</a:t>
            </a:r>
            <a:endParaRPr lang="en-US" sz="1500" dirty="0">
              <a:solidFill>
                <a:srgbClr val="FF610D"/>
              </a:solidFill>
              <a:latin typeface="Arial"/>
              <a:cs typeface="Arial"/>
            </a:endParaRPr>
          </a:p>
        </p:txBody>
      </p:sp>
      <p:sp>
        <p:nvSpPr>
          <p:cNvPr id="22" name="Rectangle 2"/>
          <p:cNvSpPr txBox="1">
            <a:spLocks noChangeArrowheads="1"/>
          </p:cNvSpPr>
          <p:nvPr/>
        </p:nvSpPr>
        <p:spPr bwMode="auto">
          <a:xfrm>
            <a:off x="332542" y="5550088"/>
            <a:ext cx="940749" cy="3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nSpc>
                <a:spcPct val="90000"/>
              </a:lnSpc>
              <a:buFont typeface="Wingdings" pitchFamily="2" charset="2"/>
              <a:buNone/>
              <a:defRPr/>
            </a:pPr>
            <a:r>
              <a:rPr lang="en-US" sz="1500" dirty="0" smtClean="0">
                <a:solidFill>
                  <a:srgbClr val="FF610D"/>
                </a:solidFill>
                <a:latin typeface="Arial"/>
                <a:cs typeface="Arial"/>
              </a:rPr>
              <a:t>TASK F</a:t>
            </a:r>
            <a:endParaRPr lang="en-US" sz="1500" dirty="0">
              <a:solidFill>
                <a:srgbClr val="FF610D"/>
              </a:solidFill>
              <a:latin typeface="Arial"/>
              <a:cs typeface="Arial"/>
            </a:endParaRPr>
          </a:p>
        </p:txBody>
      </p:sp>
      <p:sp>
        <p:nvSpPr>
          <p:cNvPr id="23" name="Rectangle 2"/>
          <p:cNvSpPr txBox="1">
            <a:spLocks noChangeArrowheads="1"/>
          </p:cNvSpPr>
          <p:nvPr/>
        </p:nvSpPr>
        <p:spPr bwMode="auto">
          <a:xfrm>
            <a:off x="332542" y="5096651"/>
            <a:ext cx="940749" cy="3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nSpc>
                <a:spcPct val="90000"/>
              </a:lnSpc>
              <a:buFont typeface="Wingdings" pitchFamily="2" charset="2"/>
              <a:buNone/>
              <a:defRPr/>
            </a:pPr>
            <a:r>
              <a:rPr lang="en-US" sz="1500" dirty="0" smtClean="0">
                <a:solidFill>
                  <a:srgbClr val="FF610D"/>
                </a:solidFill>
                <a:latin typeface="Arial"/>
                <a:cs typeface="Arial"/>
              </a:rPr>
              <a:t>TASK E</a:t>
            </a:r>
            <a:endParaRPr lang="en-US" sz="1500" dirty="0">
              <a:solidFill>
                <a:srgbClr val="FF610D"/>
              </a:solidFill>
              <a:latin typeface="Arial"/>
              <a:cs typeface="Arial"/>
            </a:endParaRPr>
          </a:p>
        </p:txBody>
      </p:sp>
      <p:sp>
        <p:nvSpPr>
          <p:cNvPr id="24" name="Rectangle 2"/>
          <p:cNvSpPr txBox="1">
            <a:spLocks noChangeArrowheads="1"/>
          </p:cNvSpPr>
          <p:nvPr/>
        </p:nvSpPr>
        <p:spPr bwMode="auto">
          <a:xfrm>
            <a:off x="332542" y="4643214"/>
            <a:ext cx="940749" cy="3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nSpc>
                <a:spcPct val="90000"/>
              </a:lnSpc>
              <a:buFont typeface="Wingdings" pitchFamily="2" charset="2"/>
              <a:buNone/>
              <a:defRPr/>
            </a:pPr>
            <a:r>
              <a:rPr lang="en-US" sz="1500" dirty="0" smtClean="0">
                <a:solidFill>
                  <a:srgbClr val="FF610D"/>
                </a:solidFill>
                <a:latin typeface="Arial"/>
                <a:cs typeface="Arial"/>
              </a:rPr>
              <a:t>TASK D</a:t>
            </a:r>
            <a:endParaRPr lang="en-US" sz="1500" dirty="0">
              <a:solidFill>
                <a:srgbClr val="FF610D"/>
              </a:solidFill>
              <a:latin typeface="Arial"/>
              <a:cs typeface="Arial"/>
            </a:endParaRPr>
          </a:p>
        </p:txBody>
      </p:sp>
      <p:sp>
        <p:nvSpPr>
          <p:cNvPr id="25" name="Rectangle 2"/>
          <p:cNvSpPr txBox="1">
            <a:spLocks noChangeArrowheads="1"/>
          </p:cNvSpPr>
          <p:nvPr/>
        </p:nvSpPr>
        <p:spPr bwMode="auto">
          <a:xfrm>
            <a:off x="332542" y="4189777"/>
            <a:ext cx="940749" cy="3245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37424A"/>
              </a:buClr>
              <a:buChar char="•"/>
              <a:defRPr sz="2800" b="0" i="0">
                <a:solidFill>
                  <a:srgbClr val="37424A"/>
                </a:solidFill>
                <a:latin typeface="Calibri Light"/>
                <a:ea typeface="+mn-ea"/>
                <a:cs typeface="Calibri Light"/>
              </a:defRPr>
            </a:lvl1pPr>
            <a:lvl2pPr marL="742950" indent="-285750" algn="l" rtl="0" eaLnBrk="1" fontAlgn="base" hangingPunct="1">
              <a:lnSpc>
                <a:spcPct val="110000"/>
              </a:lnSpc>
              <a:spcBef>
                <a:spcPct val="20000"/>
              </a:spcBef>
              <a:spcAft>
                <a:spcPct val="0"/>
              </a:spcAft>
              <a:buClr>
                <a:srgbClr val="37424A"/>
              </a:buClr>
              <a:buChar char="–"/>
              <a:defRPr sz="2800" b="0" i="0">
                <a:solidFill>
                  <a:srgbClr val="37424A"/>
                </a:solidFill>
                <a:latin typeface="Calibri Light"/>
                <a:cs typeface="Calibri Light"/>
              </a:defRPr>
            </a:lvl2pPr>
            <a:lvl3pPr marL="10858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3pPr>
            <a:lvl4pPr marL="14287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4pPr>
            <a:lvl5pPr marL="1771650" indent="-228600" algn="l" rtl="0" eaLnBrk="1" fontAlgn="base" hangingPunct="1">
              <a:spcBef>
                <a:spcPct val="20000"/>
              </a:spcBef>
              <a:spcAft>
                <a:spcPct val="0"/>
              </a:spcAft>
              <a:buClr>
                <a:srgbClr val="37424A"/>
              </a:buClr>
              <a:buChar char="»"/>
              <a:defRPr sz="2800" b="0" i="0">
                <a:solidFill>
                  <a:srgbClr val="37424A"/>
                </a:solidFill>
                <a:latin typeface="Calibri Light"/>
                <a:cs typeface="Calibri Ligh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a:lnSpc>
                <a:spcPct val="90000"/>
              </a:lnSpc>
              <a:buFont typeface="Wingdings" pitchFamily="2" charset="2"/>
              <a:buNone/>
              <a:defRPr/>
            </a:pPr>
            <a:r>
              <a:rPr lang="en-US" sz="1500" dirty="0" smtClean="0">
                <a:solidFill>
                  <a:srgbClr val="FF610D"/>
                </a:solidFill>
                <a:latin typeface="Arial"/>
                <a:cs typeface="Arial"/>
              </a:rPr>
              <a:t>TASK C</a:t>
            </a:r>
            <a:endParaRPr lang="en-US" sz="1500" dirty="0">
              <a:solidFill>
                <a:srgbClr val="FF610D"/>
              </a:solidFill>
              <a:latin typeface="Arial"/>
              <a:cs typeface="Arial"/>
            </a:endParaRPr>
          </a:p>
        </p:txBody>
      </p:sp>
    </p:spTree>
    <p:extLst>
      <p:ext uri="{BB962C8B-B14F-4D97-AF65-F5344CB8AC3E}">
        <p14:creationId xmlns:p14="http://schemas.microsoft.com/office/powerpoint/2010/main" val="310216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Class Exercise</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42</a:t>
            </a:fld>
            <a:endParaRPr lang="en-US"/>
          </a:p>
        </p:txBody>
      </p:sp>
      <p:sp>
        <p:nvSpPr>
          <p:cNvPr id="11" name="TextBox 10"/>
          <p:cNvSpPr txBox="1"/>
          <p:nvPr/>
        </p:nvSpPr>
        <p:spPr>
          <a:xfrm>
            <a:off x="4126171" y="2134109"/>
            <a:ext cx="7011728" cy="523220"/>
          </a:xfrm>
          <a:prstGeom prst="rect">
            <a:avLst/>
          </a:prstGeom>
          <a:noFill/>
        </p:spPr>
        <p:txBody>
          <a:bodyPr wrap="square" rtlCol="0">
            <a:spAutoFit/>
          </a:bodyPr>
          <a:lstStyle/>
          <a:p>
            <a:r>
              <a:rPr lang="en-US" sz="2800" dirty="0" smtClean="0">
                <a:solidFill>
                  <a:srgbClr val="FF610D"/>
                </a:solidFill>
                <a:latin typeface="Arial"/>
                <a:cs typeface="Arial"/>
              </a:rPr>
              <a:t>Create a Project Schedule</a:t>
            </a:r>
            <a:endParaRPr lang="en-US" sz="2800" dirty="0">
              <a:solidFill>
                <a:srgbClr val="FF610D"/>
              </a:solidFill>
              <a:latin typeface="Arial"/>
              <a:cs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3046" y="2019285"/>
            <a:ext cx="856721" cy="856721"/>
          </a:xfrm>
          <a:prstGeom prst="rect">
            <a:avLst/>
          </a:prstGeom>
        </p:spPr>
      </p:pic>
      <p:pic>
        <p:nvPicPr>
          <p:cNvPr id="13" name="Picture 12" descr="PPT_peop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Tree>
    <p:extLst>
      <p:ext uri="{BB962C8B-B14F-4D97-AF65-F5344CB8AC3E}">
        <p14:creationId xmlns:p14="http://schemas.microsoft.com/office/powerpoint/2010/main" val="1501725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Quality</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837237" cy="3336779"/>
          </a:xfrm>
        </p:spPr>
        <p:txBody>
          <a:bodyPr/>
          <a:lstStyle/>
          <a:p>
            <a:pPr marL="342900" indent="-342900">
              <a:buFont typeface="Arial"/>
              <a:buChar char="•"/>
              <a:defRPr/>
            </a:pPr>
            <a:r>
              <a:rPr lang="en-US" dirty="0"/>
              <a:t>Ensure stakeholder expectations are being met by defining processes to verify and validate successful product completion.</a:t>
            </a:r>
          </a:p>
          <a:p>
            <a:pPr marL="342900" indent="-342900">
              <a:buFont typeface="Arial"/>
              <a:buChar char="•"/>
              <a:defRPr/>
            </a:pPr>
            <a:r>
              <a:rPr lang="en-US" dirty="0"/>
              <a:t>Understanding the desired outcome allows the team to work together to build quality into the product.</a:t>
            </a:r>
          </a:p>
          <a:p>
            <a:pPr marL="342900" indent="-342900">
              <a:buFont typeface="Arial"/>
              <a:buChar char="•"/>
              <a:defRPr/>
            </a:pPr>
            <a:r>
              <a:rPr lang="en-US" dirty="0"/>
              <a:t>Monitor quality throughout the project</a:t>
            </a:r>
            <a:r>
              <a:rPr lang="en-US" dirty="0" smtClean="0"/>
              <a:t>.</a:t>
            </a:r>
            <a:endParaRPr lang="en-US" dirty="0"/>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43</a:t>
            </a:fld>
            <a:endParaRPr lang="en-US"/>
          </a:p>
        </p:txBody>
      </p:sp>
      <p:pic>
        <p:nvPicPr>
          <p:cNvPr id="9" name="Picture 8" descr="bigstock-Top-View-Of-Young-Students-Wit-204873577.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1300" y="1863592"/>
            <a:ext cx="5281613" cy="3515053"/>
          </a:xfrm>
          <a:prstGeom prst="rect">
            <a:avLst/>
          </a:prstGeom>
        </p:spPr>
      </p:pic>
    </p:spTree>
    <p:extLst>
      <p:ext uri="{BB962C8B-B14F-4D97-AF65-F5344CB8AC3E}">
        <p14:creationId xmlns:p14="http://schemas.microsoft.com/office/powerpoint/2010/main" val="989699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Communication</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11407775" cy="4140200"/>
          </a:xfrm>
        </p:spPr>
        <p:txBody>
          <a:bodyPr/>
          <a:lstStyle/>
          <a:p>
            <a:pPr>
              <a:defRPr/>
            </a:pPr>
            <a:r>
              <a:rPr lang="en-US" sz="2800" dirty="0">
                <a:solidFill>
                  <a:srgbClr val="FF610D"/>
                </a:solidFill>
              </a:rPr>
              <a:t>Develop a plan that answers the following questions: </a:t>
            </a:r>
            <a:r>
              <a:rPr lang="en-US" sz="2800" dirty="0" smtClean="0">
                <a:solidFill>
                  <a:srgbClr val="FF610D"/>
                </a:solidFill>
              </a:rPr>
              <a:t/>
            </a:r>
            <a:br>
              <a:rPr lang="en-US" sz="2800" dirty="0" smtClean="0">
                <a:solidFill>
                  <a:srgbClr val="FF610D"/>
                </a:solidFill>
              </a:rPr>
            </a:br>
            <a:r>
              <a:rPr lang="en-US" sz="2800" dirty="0" smtClean="0">
                <a:solidFill>
                  <a:srgbClr val="FF610D"/>
                </a:solidFill>
              </a:rPr>
              <a:t>What</a:t>
            </a:r>
            <a:r>
              <a:rPr lang="en-US" sz="2800" dirty="0">
                <a:solidFill>
                  <a:srgbClr val="FF610D"/>
                </a:solidFill>
              </a:rPr>
              <a:t>, </a:t>
            </a:r>
            <a:r>
              <a:rPr lang="en-US" sz="2800" dirty="0" smtClean="0">
                <a:solidFill>
                  <a:srgbClr val="FF610D"/>
                </a:solidFill>
              </a:rPr>
              <a:t>When</a:t>
            </a:r>
            <a:r>
              <a:rPr lang="en-US" sz="2800" dirty="0">
                <a:solidFill>
                  <a:srgbClr val="FF610D"/>
                </a:solidFill>
              </a:rPr>
              <a:t>, Who, Where and How:</a:t>
            </a:r>
          </a:p>
          <a:p>
            <a:pPr marL="342900" indent="-342900">
              <a:buFont typeface="Arial"/>
              <a:buChar char="•"/>
              <a:defRPr/>
            </a:pPr>
            <a:r>
              <a:rPr lang="en-US" dirty="0"/>
              <a:t>What needs to be communicated?</a:t>
            </a:r>
          </a:p>
          <a:p>
            <a:pPr marL="342900" indent="-342900">
              <a:buFont typeface="Arial"/>
              <a:buChar char="•"/>
              <a:defRPr/>
            </a:pPr>
            <a:r>
              <a:rPr lang="en-US" dirty="0"/>
              <a:t>When does the information need to be distributed?</a:t>
            </a:r>
          </a:p>
          <a:p>
            <a:pPr marL="342900" indent="-342900">
              <a:buFont typeface="Arial"/>
              <a:buChar char="•"/>
              <a:defRPr/>
            </a:pPr>
            <a:r>
              <a:rPr lang="en-US" dirty="0"/>
              <a:t>Who should receive the information (all stakeholders)?</a:t>
            </a:r>
          </a:p>
          <a:p>
            <a:pPr marL="342900" indent="-342900">
              <a:buFont typeface="Arial"/>
              <a:buChar char="•"/>
              <a:defRPr/>
            </a:pPr>
            <a:r>
              <a:rPr lang="en-US" dirty="0"/>
              <a:t>Where should the information be distributed?</a:t>
            </a:r>
          </a:p>
          <a:p>
            <a:pPr marL="342900" indent="-342900">
              <a:buFont typeface="Arial"/>
              <a:buChar char="•"/>
              <a:defRPr/>
            </a:pPr>
            <a:r>
              <a:rPr lang="en-US" dirty="0"/>
              <a:t>How and in what format should the information be presented?</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44</a:t>
            </a:fld>
            <a:endParaRPr lang="en-US"/>
          </a:p>
        </p:txBody>
      </p:sp>
    </p:spTree>
    <p:extLst>
      <p:ext uri="{BB962C8B-B14F-4D97-AF65-F5344CB8AC3E}">
        <p14:creationId xmlns:p14="http://schemas.microsoft.com/office/powerpoint/2010/main" val="2447307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Communication</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489575" cy="4140200"/>
          </a:xfrm>
        </p:spPr>
        <p:txBody>
          <a:bodyPr/>
          <a:lstStyle/>
          <a:p>
            <a:pPr>
              <a:defRPr/>
            </a:pPr>
            <a:r>
              <a:rPr lang="en-US" sz="2800" dirty="0">
                <a:solidFill>
                  <a:srgbClr val="FF610D"/>
                </a:solidFill>
              </a:rPr>
              <a:t>The Sender-Receiver Model</a:t>
            </a:r>
          </a:p>
          <a:p>
            <a:pPr>
              <a:defRPr/>
            </a:pPr>
            <a:r>
              <a:rPr lang="en-US" dirty="0"/>
              <a:t>The sender sends a message without interruptions or distractions. The receiver selects an approach that is acceptable to the team and is available to all members</a:t>
            </a:r>
            <a:r>
              <a:rPr lang="en-US" dirty="0" smtClean="0"/>
              <a:t>.</a:t>
            </a:r>
            <a:endParaRPr lang="en-US" dirty="0"/>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45</a:t>
            </a:fld>
            <a:endParaRPr lang="en-US"/>
          </a:p>
        </p:txBody>
      </p:sp>
      <p:sp>
        <p:nvSpPr>
          <p:cNvPr id="9" name="Content Placeholder 2">
            <a:extLst>
              <a:ext uri="{FF2B5EF4-FFF2-40B4-BE49-F238E27FC236}">
                <a16:creationId xmlns:a16="http://schemas.microsoft.com/office/drawing/2014/main" xmlns="" id="{DBE6F3D1-978A-7C4E-9DA7-0D1562E07FE0}"/>
              </a:ext>
            </a:extLst>
          </p:cNvPr>
          <p:cNvSpPr txBox="1">
            <a:spLocks/>
          </p:cNvSpPr>
          <p:nvPr/>
        </p:nvSpPr>
        <p:spPr>
          <a:xfrm>
            <a:off x="6151563" y="1905000"/>
            <a:ext cx="5087938" cy="41402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100" dirty="0" smtClean="0">
                <a:solidFill>
                  <a:srgbClr val="FF610D"/>
                </a:solidFill>
              </a:rPr>
              <a:t>Process Steps</a:t>
            </a:r>
          </a:p>
          <a:p>
            <a:pPr marL="514350" indent="-514350">
              <a:buFont typeface="+mj-lt"/>
              <a:buAutoNum type="arabicPeriod"/>
              <a:defRPr/>
            </a:pPr>
            <a:r>
              <a:rPr lang="en-US" sz="1800" dirty="0"/>
              <a:t>Sender has an idea to communicate</a:t>
            </a:r>
          </a:p>
          <a:p>
            <a:pPr marL="514350" indent="-514350">
              <a:buFont typeface="+mj-lt"/>
              <a:buAutoNum type="arabicPeriod"/>
              <a:defRPr/>
            </a:pPr>
            <a:r>
              <a:rPr lang="en-US" sz="1800" dirty="0"/>
              <a:t>Sender selects the approach (voice, gesture, symbols, email, phone or meetings)</a:t>
            </a:r>
          </a:p>
          <a:p>
            <a:pPr marL="514350" indent="-514350">
              <a:buFont typeface="+mj-lt"/>
              <a:buAutoNum type="arabicPeriod"/>
              <a:defRPr/>
            </a:pPr>
            <a:r>
              <a:rPr lang="en-US" sz="1800" dirty="0"/>
              <a:t>Is there any noise that affects or impedes the message?</a:t>
            </a:r>
          </a:p>
          <a:p>
            <a:pPr marL="514350" indent="-514350">
              <a:buFont typeface="+mj-lt"/>
              <a:buAutoNum type="arabicPeriod"/>
              <a:defRPr/>
            </a:pPr>
            <a:r>
              <a:rPr lang="en-US" sz="1800" dirty="0"/>
              <a:t>Receiver processes the information sent by sender</a:t>
            </a:r>
          </a:p>
          <a:p>
            <a:pPr marL="514350" indent="-514350">
              <a:buFont typeface="+mj-lt"/>
              <a:buAutoNum type="arabicPeriod"/>
              <a:defRPr/>
            </a:pPr>
            <a:r>
              <a:rPr lang="en-US" sz="1800" dirty="0"/>
              <a:t>Receiver responds to message with appropriate approach</a:t>
            </a:r>
          </a:p>
        </p:txBody>
      </p:sp>
    </p:spTree>
    <p:extLst>
      <p:ext uri="{BB962C8B-B14F-4D97-AF65-F5344CB8AC3E}">
        <p14:creationId xmlns:p14="http://schemas.microsoft.com/office/powerpoint/2010/main" val="1681801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Status Report</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4613275" cy="4140200"/>
          </a:xfrm>
        </p:spPr>
        <p:txBody>
          <a:bodyPr/>
          <a:lstStyle/>
          <a:p>
            <a:pPr>
              <a:defRPr/>
            </a:pPr>
            <a:r>
              <a:rPr lang="en-US" sz="2800" dirty="0">
                <a:solidFill>
                  <a:srgbClr val="FF610D"/>
                </a:solidFill>
              </a:rPr>
              <a:t>Project status </a:t>
            </a:r>
            <a:r>
              <a:rPr lang="en-US" sz="2800" dirty="0" smtClean="0">
                <a:solidFill>
                  <a:srgbClr val="FF610D"/>
                </a:solidFill>
              </a:rPr>
              <a:t>reports are </a:t>
            </a:r>
            <a:r>
              <a:rPr lang="en-US" sz="2800" dirty="0">
                <a:solidFill>
                  <a:srgbClr val="FF610D"/>
                </a:solidFill>
              </a:rPr>
              <a:t>completed by </a:t>
            </a:r>
            <a:r>
              <a:rPr lang="en-US" sz="2800" dirty="0" smtClean="0">
                <a:solidFill>
                  <a:srgbClr val="FF610D"/>
                </a:solidFill>
              </a:rPr>
              <a:t>the project </a:t>
            </a:r>
            <a:r>
              <a:rPr lang="en-US" sz="2800" dirty="0">
                <a:solidFill>
                  <a:srgbClr val="FF610D"/>
                </a:solidFill>
              </a:rPr>
              <a:t>manager on </a:t>
            </a:r>
            <a:r>
              <a:rPr lang="en-US" sz="2800" dirty="0" smtClean="0">
                <a:solidFill>
                  <a:srgbClr val="FF610D"/>
                </a:solidFill>
              </a:rPr>
              <a:t>a regular </a:t>
            </a:r>
            <a:r>
              <a:rPr lang="en-US" sz="2800" dirty="0">
                <a:solidFill>
                  <a:srgbClr val="FF610D"/>
                </a:solidFill>
              </a:rPr>
              <a:t>basis.</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46</a:t>
            </a:fld>
            <a:endParaRPr lang="en-US"/>
          </a:p>
        </p:txBody>
      </p:sp>
      <p:sp>
        <p:nvSpPr>
          <p:cNvPr id="9" name="Content Placeholder 2">
            <a:extLst>
              <a:ext uri="{FF2B5EF4-FFF2-40B4-BE49-F238E27FC236}">
                <a16:creationId xmlns:a16="http://schemas.microsoft.com/office/drawing/2014/main" xmlns="" id="{DBE6F3D1-978A-7C4E-9DA7-0D1562E07FE0}"/>
              </a:ext>
            </a:extLst>
          </p:cNvPr>
          <p:cNvSpPr txBox="1">
            <a:spLocks/>
          </p:cNvSpPr>
          <p:nvPr/>
        </p:nvSpPr>
        <p:spPr>
          <a:xfrm>
            <a:off x="6126162" y="1905000"/>
            <a:ext cx="5721351" cy="41402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2100" dirty="0">
                <a:solidFill>
                  <a:srgbClr val="FF610D"/>
                </a:solidFill>
              </a:rPr>
              <a:t>Components of the Project Status Report:</a:t>
            </a:r>
          </a:p>
          <a:p>
            <a:pPr marL="285750" indent="-285750">
              <a:buFont typeface="Arial"/>
              <a:buChar char="•"/>
              <a:defRPr/>
            </a:pPr>
            <a:r>
              <a:rPr lang="en-US" sz="1800" dirty="0"/>
              <a:t>Project Title</a:t>
            </a:r>
          </a:p>
          <a:p>
            <a:pPr marL="285750" indent="-285750">
              <a:buFont typeface="Arial"/>
              <a:buChar char="•"/>
              <a:defRPr/>
            </a:pPr>
            <a:r>
              <a:rPr lang="en-US" sz="1800" dirty="0"/>
              <a:t>Project Manager</a:t>
            </a:r>
          </a:p>
          <a:p>
            <a:pPr marL="285750" indent="-285750">
              <a:buFont typeface="Arial"/>
              <a:buChar char="•"/>
              <a:defRPr/>
            </a:pPr>
            <a:r>
              <a:rPr lang="en-US" sz="1800" dirty="0"/>
              <a:t>Report Date</a:t>
            </a:r>
          </a:p>
          <a:p>
            <a:pPr marL="285750" indent="-285750">
              <a:buFont typeface="Arial"/>
              <a:buChar char="•"/>
              <a:defRPr/>
            </a:pPr>
            <a:r>
              <a:rPr lang="en-US" sz="1800" dirty="0"/>
              <a:t>Current Status</a:t>
            </a:r>
          </a:p>
          <a:p>
            <a:pPr marL="285750" indent="-285750">
              <a:buFont typeface="Arial"/>
              <a:buChar char="•"/>
              <a:defRPr/>
            </a:pPr>
            <a:r>
              <a:rPr lang="en-US" sz="1800" dirty="0"/>
              <a:t>Activities completed during this period</a:t>
            </a:r>
          </a:p>
          <a:p>
            <a:pPr marL="285750" indent="-285750">
              <a:buFont typeface="Arial"/>
              <a:buChar char="•"/>
              <a:defRPr/>
            </a:pPr>
            <a:r>
              <a:rPr lang="en-US" sz="1800" dirty="0"/>
              <a:t>Activities to be accomplished by the next meeting</a:t>
            </a:r>
          </a:p>
          <a:p>
            <a:pPr marL="285750" indent="-285750">
              <a:buFont typeface="Arial"/>
              <a:buChar char="•"/>
              <a:defRPr/>
            </a:pPr>
            <a:r>
              <a:rPr lang="en-US" sz="1800" dirty="0"/>
              <a:t>Issues and Resolutions</a:t>
            </a:r>
          </a:p>
          <a:p>
            <a:pPr marL="285750" indent="-285750">
              <a:buFont typeface="Arial"/>
              <a:buChar char="•"/>
              <a:defRPr/>
            </a:pPr>
            <a:r>
              <a:rPr lang="en-US" sz="1800" dirty="0"/>
              <a:t>Changes to project scope</a:t>
            </a:r>
          </a:p>
          <a:p>
            <a:pPr marL="285750" indent="-285750">
              <a:buFont typeface="Arial"/>
              <a:buChar char="•"/>
              <a:defRPr/>
            </a:pPr>
            <a:r>
              <a:rPr lang="en-US" sz="1800" dirty="0"/>
              <a:t>Problems, Risks or Concerns</a:t>
            </a:r>
          </a:p>
        </p:txBody>
      </p:sp>
    </p:spTree>
    <p:extLst>
      <p:ext uri="{BB962C8B-B14F-4D97-AF65-F5344CB8AC3E}">
        <p14:creationId xmlns:p14="http://schemas.microsoft.com/office/powerpoint/2010/main" val="1925530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Successful Meetings</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8321675" cy="4241800"/>
          </a:xfrm>
        </p:spPr>
        <p:txBody>
          <a:bodyPr/>
          <a:lstStyle/>
          <a:p>
            <a:pPr>
              <a:defRPr/>
            </a:pPr>
            <a:r>
              <a:rPr lang="en-US" sz="2800" dirty="0">
                <a:solidFill>
                  <a:srgbClr val="FF610D"/>
                </a:solidFill>
              </a:rPr>
              <a:t>Tips for Conducting Successful Meetings:</a:t>
            </a:r>
          </a:p>
          <a:p>
            <a:pPr marL="342900" indent="-342900">
              <a:buFont typeface="Arial"/>
              <a:buChar char="•"/>
              <a:defRPr/>
            </a:pPr>
            <a:r>
              <a:rPr lang="en-US" dirty="0"/>
              <a:t>Determine meeting place and time</a:t>
            </a:r>
          </a:p>
          <a:p>
            <a:pPr marL="342900" indent="-342900">
              <a:buFont typeface="Arial"/>
              <a:buChar char="•"/>
              <a:defRPr/>
            </a:pPr>
            <a:r>
              <a:rPr lang="en-US" dirty="0"/>
              <a:t>Conduct the meeting with an agenda</a:t>
            </a:r>
          </a:p>
          <a:p>
            <a:pPr marL="342900" indent="-342900">
              <a:buFont typeface="Arial"/>
              <a:buChar char="•"/>
              <a:defRPr/>
            </a:pPr>
            <a:r>
              <a:rPr lang="en-US" dirty="0"/>
              <a:t>Ask all members to report their status on tasks</a:t>
            </a:r>
          </a:p>
          <a:p>
            <a:pPr marL="342900" indent="-342900">
              <a:buFont typeface="Arial"/>
              <a:buChar char="•"/>
              <a:defRPr/>
            </a:pPr>
            <a:r>
              <a:rPr lang="en-US" dirty="0"/>
              <a:t>Identify any new risks or issues</a:t>
            </a:r>
          </a:p>
          <a:p>
            <a:pPr marL="342900" indent="-342900">
              <a:buFont typeface="Arial"/>
              <a:buChar char="•"/>
              <a:defRPr/>
            </a:pPr>
            <a:r>
              <a:rPr lang="en-US" dirty="0"/>
              <a:t>Discuss solutions to issues</a:t>
            </a:r>
          </a:p>
          <a:p>
            <a:pPr marL="342900" indent="-342900">
              <a:buFont typeface="Arial"/>
              <a:buChar char="•"/>
              <a:defRPr/>
            </a:pPr>
            <a:r>
              <a:rPr lang="en-US" dirty="0"/>
              <a:t>Ask members if they will meet their task deadlines</a:t>
            </a:r>
          </a:p>
          <a:p>
            <a:pPr marL="342900" indent="-342900">
              <a:buFont typeface="Arial"/>
              <a:buChar char="•"/>
              <a:defRPr/>
            </a:pPr>
            <a:r>
              <a:rPr lang="en-US" dirty="0"/>
              <a:t>End each meeting on time and announce the next meeting</a:t>
            </a:r>
          </a:p>
          <a:p>
            <a:pPr marL="342900" indent="-342900">
              <a:buFont typeface="Arial"/>
              <a:buChar char="•"/>
              <a:defRPr/>
            </a:pPr>
            <a:r>
              <a:rPr lang="en-US" dirty="0"/>
              <a:t>Send out meeting minutes </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47</a:t>
            </a:fld>
            <a:endParaRPr lang="en-US"/>
          </a:p>
        </p:txBody>
      </p:sp>
      <p:pic>
        <p:nvPicPr>
          <p:cNvPr id="10" name="Picture 9" descr="bigstock--21394313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1923553"/>
            <a:ext cx="3871913" cy="2584311"/>
          </a:xfrm>
          <a:prstGeom prst="rect">
            <a:avLst/>
          </a:prstGeom>
        </p:spPr>
      </p:pic>
    </p:spTree>
    <p:extLst>
      <p:ext uri="{BB962C8B-B14F-4D97-AF65-F5344CB8AC3E}">
        <p14:creationId xmlns:p14="http://schemas.microsoft.com/office/powerpoint/2010/main" val="1693267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Risks</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48</a:t>
            </a:fld>
            <a:endParaRPr lang="en-US"/>
          </a:p>
        </p:txBody>
      </p:sp>
      <p:sp>
        <p:nvSpPr>
          <p:cNvPr id="11" name="Text Box 12"/>
          <p:cNvSpPr txBox="1">
            <a:spLocks noChangeArrowheads="1"/>
          </p:cNvSpPr>
          <p:nvPr/>
        </p:nvSpPr>
        <p:spPr bwMode="auto">
          <a:xfrm>
            <a:off x="4173898" y="2355068"/>
            <a:ext cx="6163902" cy="796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nSpc>
                <a:spcPct val="80000"/>
              </a:lnSpc>
              <a:buNone/>
            </a:pPr>
            <a:r>
              <a:rPr lang="en-US" altLang="en-US" sz="2800" dirty="0">
                <a:solidFill>
                  <a:srgbClr val="FF610D"/>
                </a:solidFill>
                <a:latin typeface="Arial"/>
                <a:cs typeface="Arial"/>
              </a:rPr>
              <a:t>Discussion: Identify, document, </a:t>
            </a:r>
            <a:r>
              <a:rPr lang="en-US" altLang="en-US" sz="2800" dirty="0" smtClean="0">
                <a:solidFill>
                  <a:srgbClr val="FF610D"/>
                </a:solidFill>
                <a:latin typeface="Arial"/>
                <a:cs typeface="Arial"/>
              </a:rPr>
              <a:t/>
            </a:r>
            <a:br>
              <a:rPr lang="en-US" altLang="en-US" sz="2800" dirty="0" smtClean="0">
                <a:solidFill>
                  <a:srgbClr val="FF610D"/>
                </a:solidFill>
                <a:latin typeface="Arial"/>
                <a:cs typeface="Arial"/>
              </a:rPr>
            </a:br>
            <a:r>
              <a:rPr lang="en-US" altLang="en-US" sz="2800" dirty="0" smtClean="0">
                <a:solidFill>
                  <a:srgbClr val="FF610D"/>
                </a:solidFill>
                <a:latin typeface="Arial"/>
                <a:cs typeface="Arial"/>
              </a:rPr>
              <a:t>and </a:t>
            </a:r>
            <a:r>
              <a:rPr lang="en-US" altLang="en-US" sz="2800" dirty="0">
                <a:solidFill>
                  <a:srgbClr val="FF610D"/>
                </a:solidFill>
                <a:latin typeface="Arial"/>
                <a:cs typeface="Arial"/>
              </a:rPr>
              <a:t>examine project risks</a:t>
            </a:r>
          </a:p>
        </p:txBody>
      </p:sp>
      <p:pic>
        <p:nvPicPr>
          <p:cNvPr id="12" name="Picture 11" descr="quote-bubble-rebra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19039" y="2042573"/>
            <a:ext cx="1349173" cy="1268223"/>
          </a:xfrm>
          <a:prstGeom prst="rect">
            <a:avLst/>
          </a:prstGeom>
        </p:spPr>
      </p:pic>
      <p:pic>
        <p:nvPicPr>
          <p:cNvPr id="10" name="Picture 9" descr="PPT_peop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Tree>
    <p:extLst>
      <p:ext uri="{BB962C8B-B14F-4D97-AF65-F5344CB8AC3E}">
        <p14:creationId xmlns:p14="http://schemas.microsoft.com/office/powerpoint/2010/main" val="1855851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Project Procurement</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387975" cy="3695700"/>
          </a:xfrm>
        </p:spPr>
        <p:txBody>
          <a:bodyPr/>
          <a:lstStyle/>
          <a:p>
            <a:pPr marL="342900" indent="-342900">
              <a:buFont typeface="Arial"/>
              <a:buChar char="•"/>
            </a:pPr>
            <a:r>
              <a:rPr lang="en-US" altLang="en-US" dirty="0"/>
              <a:t>Create a plan to monitor any changes to contracts that occur during the project</a:t>
            </a:r>
          </a:p>
          <a:p>
            <a:pPr marL="342900" indent="-342900">
              <a:buFont typeface="Arial"/>
              <a:buChar char="•"/>
            </a:pPr>
            <a:r>
              <a:rPr lang="en-US" altLang="en-US" dirty="0"/>
              <a:t>The project manager will need to understand the contract requirements </a:t>
            </a:r>
          </a:p>
          <a:p>
            <a:pPr marL="342900" indent="-342900">
              <a:buFont typeface="Arial"/>
              <a:buChar char="•"/>
            </a:pPr>
            <a:r>
              <a:rPr lang="en-US" altLang="en-US" dirty="0"/>
              <a:t>All contracts are closed at project completion</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49</a:t>
            </a:fld>
            <a:endParaRPr lang="en-US"/>
          </a:p>
        </p:txBody>
      </p:sp>
      <p:pic>
        <p:nvPicPr>
          <p:cNvPr id="9" name="Picture 8" descr="bigstock-Young-Woman-And-Man-Studying-F-19232285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4311" y="1828800"/>
            <a:ext cx="5748602" cy="3833086"/>
          </a:xfrm>
          <a:prstGeom prst="rect">
            <a:avLst/>
          </a:prstGeom>
        </p:spPr>
      </p:pic>
    </p:spTree>
    <p:extLst>
      <p:ext uri="{BB962C8B-B14F-4D97-AF65-F5344CB8AC3E}">
        <p14:creationId xmlns:p14="http://schemas.microsoft.com/office/powerpoint/2010/main" val="1374009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Class Exercise: Human Bingo</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a:t>Project Management Skills 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5</a:t>
            </a:fld>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3048332697"/>
              </p:ext>
            </p:extLst>
          </p:nvPr>
        </p:nvGraphicFramePr>
        <p:xfrm>
          <a:off x="799208" y="1507069"/>
          <a:ext cx="10563730" cy="4470655"/>
        </p:xfrm>
        <a:graphic>
          <a:graphicData uri="http://schemas.openxmlformats.org/drawingml/2006/table">
            <a:tbl>
              <a:tblPr firstRow="1" bandRow="1">
                <a:tableStyleId>{5940675A-B579-460E-94D1-54222C63F5DA}</a:tableStyleId>
              </a:tblPr>
              <a:tblGrid>
                <a:gridCol w="2112746"/>
                <a:gridCol w="2112746"/>
                <a:gridCol w="2112746"/>
                <a:gridCol w="2112746"/>
                <a:gridCol w="2112746"/>
              </a:tblGrid>
              <a:tr h="873215">
                <a:tc>
                  <a:txBody>
                    <a:bodyPr/>
                    <a:lstStyle/>
                    <a:p>
                      <a:pPr algn="ctr"/>
                      <a:r>
                        <a:rPr lang="en-US" sz="4400" b="0" i="0" dirty="0" smtClean="0">
                          <a:latin typeface="Arial"/>
                          <a:cs typeface="Arial"/>
                        </a:rPr>
                        <a:t>B</a:t>
                      </a:r>
                      <a:endParaRPr lang="en-US" sz="4400" b="0" i="0" dirty="0">
                        <a:latin typeface="Arial"/>
                        <a:cs typeface="Arial"/>
                      </a:endParaRPr>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4400" b="0" i="0" dirty="0" smtClean="0">
                          <a:latin typeface="Arial"/>
                          <a:cs typeface="Arial"/>
                        </a:rPr>
                        <a:t>I</a:t>
                      </a:r>
                      <a:endParaRPr lang="en-US" sz="4400" b="0" i="0" dirty="0">
                        <a:latin typeface="Arial"/>
                        <a:cs typeface="Arial"/>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4400" b="0" i="0" dirty="0" smtClean="0">
                          <a:latin typeface="Arial"/>
                          <a:cs typeface="Arial"/>
                        </a:rPr>
                        <a:t>N</a:t>
                      </a:r>
                      <a:endParaRPr lang="en-US" sz="4400" b="0" i="0" dirty="0">
                        <a:latin typeface="Arial"/>
                        <a:cs typeface="Arial"/>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4400" b="0" i="0" dirty="0" smtClean="0">
                          <a:latin typeface="Arial"/>
                          <a:cs typeface="Arial"/>
                        </a:rPr>
                        <a:t>G</a:t>
                      </a:r>
                      <a:endParaRPr lang="en-US" sz="4400" b="0" i="0" dirty="0">
                        <a:latin typeface="Arial"/>
                        <a:cs typeface="Arial"/>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4400" b="0" i="0" dirty="0" smtClean="0">
                          <a:latin typeface="Arial"/>
                          <a:cs typeface="Arial"/>
                        </a:rPr>
                        <a:t>O</a:t>
                      </a:r>
                      <a:endParaRPr lang="en-US" sz="4400" b="0" i="0" dirty="0">
                        <a:latin typeface="Arial"/>
                        <a:cs typeface="Arial"/>
                      </a:endParaRPr>
                    </a:p>
                  </a:txBody>
                  <a:tcPr anchor="ct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719488">
                <a:tc>
                  <a:txBody>
                    <a:bodyPr/>
                    <a:lstStyle/>
                    <a:p>
                      <a:pPr algn="ctr"/>
                      <a:r>
                        <a:rPr lang="en-US" sz="2000" b="0" i="0" dirty="0" smtClean="0">
                          <a:latin typeface="Arial"/>
                          <a:cs typeface="Arial"/>
                        </a:rPr>
                        <a:t>Is allergic to cats</a:t>
                      </a:r>
                      <a:endParaRPr lang="en-US" sz="2000" b="0" i="0" dirty="0">
                        <a:latin typeface="Arial"/>
                        <a:cs typeface="Arial"/>
                      </a:endParaRP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2000" b="0" i="0" dirty="0" smtClean="0">
                          <a:latin typeface="Arial"/>
                          <a:cs typeface="Arial"/>
                        </a:rPr>
                        <a:t>Has two</a:t>
                      </a:r>
                      <a:r>
                        <a:rPr lang="en-US" sz="2000" b="0" i="0" baseline="0" dirty="0" smtClean="0">
                          <a:latin typeface="Arial"/>
                          <a:cs typeface="Arial"/>
                        </a:rPr>
                        <a:t> or more sisters</a:t>
                      </a:r>
                      <a:endParaRPr lang="en-US" sz="2000" b="0" i="0" dirty="0">
                        <a:latin typeface="Arial"/>
                        <a:cs typeface="Arial"/>
                      </a:endParaRPr>
                    </a:p>
                  </a:txBody>
                  <a:tcPr anchor="ctr">
                    <a:lnT w="38100" cap="flat" cmpd="sng" algn="ctr">
                      <a:solidFill>
                        <a:schemeClr val="tx1"/>
                      </a:solidFill>
                      <a:prstDash val="solid"/>
                      <a:round/>
                      <a:headEnd type="none" w="med" len="med"/>
                      <a:tailEnd type="none" w="med" len="med"/>
                    </a:lnT>
                  </a:tcPr>
                </a:tc>
                <a:tc>
                  <a:txBody>
                    <a:bodyPr/>
                    <a:lstStyle/>
                    <a:p>
                      <a:pPr algn="ctr"/>
                      <a:r>
                        <a:rPr lang="en-US" sz="2000" b="0" i="0" dirty="0" smtClean="0">
                          <a:latin typeface="Arial"/>
                          <a:cs typeface="Arial"/>
                        </a:rPr>
                        <a:t>Is a twin</a:t>
                      </a:r>
                      <a:endParaRPr lang="en-US" sz="2000" b="0" i="0" dirty="0">
                        <a:latin typeface="Arial"/>
                        <a:cs typeface="Arial"/>
                      </a:endParaRPr>
                    </a:p>
                  </a:txBody>
                  <a:tcPr anchor="ctr">
                    <a:lnT w="38100" cap="flat" cmpd="sng" algn="ctr">
                      <a:solidFill>
                        <a:schemeClr val="tx1"/>
                      </a:solidFill>
                      <a:prstDash val="solid"/>
                      <a:round/>
                      <a:headEnd type="none" w="med" len="med"/>
                      <a:tailEnd type="none" w="med" len="med"/>
                    </a:lnT>
                  </a:tcPr>
                </a:tc>
                <a:tc>
                  <a:txBody>
                    <a:bodyPr/>
                    <a:lstStyle/>
                    <a:p>
                      <a:pPr algn="ctr"/>
                      <a:r>
                        <a:rPr lang="en-US" sz="2000" b="0" i="0" dirty="0" smtClean="0">
                          <a:latin typeface="Arial"/>
                          <a:cs typeface="Arial"/>
                        </a:rPr>
                        <a:t>Has a tattoo</a:t>
                      </a:r>
                      <a:endParaRPr lang="en-US" sz="2000" b="0" i="0" dirty="0">
                        <a:latin typeface="Arial"/>
                        <a:cs typeface="Arial"/>
                      </a:endParaRPr>
                    </a:p>
                  </a:txBody>
                  <a:tcPr anchor="ctr">
                    <a:lnT w="38100" cap="flat" cmpd="sng" algn="ctr">
                      <a:solidFill>
                        <a:schemeClr val="tx1"/>
                      </a:solidFill>
                      <a:prstDash val="solid"/>
                      <a:round/>
                      <a:headEnd type="none" w="med" len="med"/>
                      <a:tailEnd type="none" w="med" len="med"/>
                    </a:lnT>
                  </a:tcPr>
                </a:tc>
                <a:tc>
                  <a:txBody>
                    <a:bodyPr/>
                    <a:lstStyle/>
                    <a:p>
                      <a:pPr algn="ctr"/>
                      <a:r>
                        <a:rPr lang="en-US" sz="2000" b="0" i="0" dirty="0" smtClean="0">
                          <a:latin typeface="Arial"/>
                          <a:cs typeface="Arial"/>
                        </a:rPr>
                        <a:t>Is</a:t>
                      </a:r>
                      <a:r>
                        <a:rPr lang="en-US" sz="2000" b="0" i="0" baseline="0" dirty="0" smtClean="0">
                          <a:latin typeface="Arial"/>
                          <a:cs typeface="Arial"/>
                        </a:rPr>
                        <a:t> a vegetarian</a:t>
                      </a:r>
                      <a:endParaRPr lang="en-US" sz="2000" b="0" i="0" dirty="0">
                        <a:latin typeface="Arial"/>
                        <a:cs typeface="Arial"/>
                      </a:endParaRP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r>
              <a:tr h="719488">
                <a:tc>
                  <a:txBody>
                    <a:bodyPr/>
                    <a:lstStyle/>
                    <a:p>
                      <a:pPr algn="ctr"/>
                      <a:r>
                        <a:rPr lang="en-US" sz="2000" b="0" i="0" dirty="0" smtClean="0">
                          <a:latin typeface="Arial"/>
                          <a:cs typeface="Arial"/>
                        </a:rPr>
                        <a:t>Has been to Mexico</a:t>
                      </a:r>
                      <a:endParaRPr lang="en-US" sz="2000" b="0" i="0" dirty="0">
                        <a:latin typeface="Arial"/>
                        <a:cs typeface="Arial"/>
                      </a:endParaRPr>
                    </a:p>
                  </a:txBody>
                  <a:tcPr anchor="ctr">
                    <a:lnL w="38100" cap="flat" cmpd="sng" algn="ctr">
                      <a:solidFill>
                        <a:schemeClr val="tx1"/>
                      </a:solidFill>
                      <a:prstDash val="solid"/>
                      <a:round/>
                      <a:headEnd type="none" w="med" len="med"/>
                      <a:tailEnd type="none" w="med" len="med"/>
                    </a:lnL>
                  </a:tcPr>
                </a:tc>
                <a:tc>
                  <a:txBody>
                    <a:bodyPr/>
                    <a:lstStyle/>
                    <a:p>
                      <a:pPr algn="ctr"/>
                      <a:r>
                        <a:rPr lang="en-US" sz="2000" b="0" i="0" dirty="0" smtClean="0">
                          <a:latin typeface="Arial"/>
                          <a:cs typeface="Arial"/>
                        </a:rPr>
                        <a:t>Is allergic to dairy</a:t>
                      </a:r>
                      <a:endParaRPr lang="en-US" sz="2000" b="0" i="0" dirty="0">
                        <a:latin typeface="Arial"/>
                        <a:cs typeface="Arial"/>
                      </a:endParaRPr>
                    </a:p>
                  </a:txBody>
                  <a:tcPr anchor="ctr"/>
                </a:tc>
                <a:tc>
                  <a:txBody>
                    <a:bodyPr/>
                    <a:lstStyle/>
                    <a:p>
                      <a:pPr algn="ctr"/>
                      <a:r>
                        <a:rPr lang="en-US" sz="2000" b="0" i="0" dirty="0" smtClean="0">
                          <a:latin typeface="Arial"/>
                          <a:cs typeface="Arial"/>
                        </a:rPr>
                        <a:t>Is allergic to nuts</a:t>
                      </a:r>
                      <a:endParaRPr lang="en-US" sz="2000" b="0" i="0" dirty="0">
                        <a:latin typeface="Arial"/>
                        <a:cs typeface="Arial"/>
                      </a:endParaRPr>
                    </a:p>
                  </a:txBody>
                  <a:tcPr anchor="ctr"/>
                </a:tc>
                <a:tc>
                  <a:txBody>
                    <a:bodyPr/>
                    <a:lstStyle/>
                    <a:p>
                      <a:pPr algn="ctr"/>
                      <a:r>
                        <a:rPr lang="en-US" sz="2000" b="0" i="0" dirty="0" smtClean="0">
                          <a:latin typeface="Arial"/>
                          <a:cs typeface="Arial"/>
                        </a:rPr>
                        <a:t>Is an only child</a:t>
                      </a:r>
                      <a:endParaRPr lang="en-US" sz="2000" b="0" i="0" dirty="0">
                        <a:latin typeface="Arial"/>
                        <a:cs typeface="Arial"/>
                      </a:endParaRPr>
                    </a:p>
                  </a:txBody>
                  <a:tcPr anchor="ctr"/>
                </a:tc>
                <a:tc>
                  <a:txBody>
                    <a:bodyPr/>
                    <a:lstStyle/>
                    <a:p>
                      <a:pPr algn="ctr"/>
                      <a:r>
                        <a:rPr lang="en-US" sz="2000" b="0" i="0" dirty="0" smtClean="0">
                          <a:latin typeface="Arial"/>
                          <a:cs typeface="Arial"/>
                        </a:rPr>
                        <a:t>Has two or more brothers</a:t>
                      </a:r>
                      <a:endParaRPr lang="en-US" sz="2000" b="0" i="0" dirty="0">
                        <a:latin typeface="Arial"/>
                        <a:cs typeface="Arial"/>
                      </a:endParaRPr>
                    </a:p>
                  </a:txBody>
                  <a:tcPr anchor="ctr">
                    <a:lnR w="38100" cap="flat" cmpd="sng" algn="ctr">
                      <a:solidFill>
                        <a:schemeClr val="tx1"/>
                      </a:solidFill>
                      <a:prstDash val="solid"/>
                      <a:round/>
                      <a:headEnd type="none" w="med" len="med"/>
                      <a:tailEnd type="none" w="med" len="med"/>
                    </a:lnR>
                  </a:tcPr>
                </a:tc>
              </a:tr>
              <a:tr h="719488">
                <a:tc>
                  <a:txBody>
                    <a:bodyPr/>
                    <a:lstStyle/>
                    <a:p>
                      <a:pPr algn="ctr"/>
                      <a:r>
                        <a:rPr lang="en-US" sz="2000" b="0" i="0" dirty="0" smtClean="0">
                          <a:latin typeface="Arial"/>
                          <a:cs typeface="Arial"/>
                        </a:rPr>
                        <a:t>Has been to Europe</a:t>
                      </a:r>
                      <a:endParaRPr lang="en-US" sz="2000" b="0" i="0" dirty="0">
                        <a:latin typeface="Arial"/>
                        <a:cs typeface="Arial"/>
                      </a:endParaRPr>
                    </a:p>
                  </a:txBody>
                  <a:tcPr anchor="ctr">
                    <a:lnL w="38100" cap="flat" cmpd="sng" algn="ctr">
                      <a:solidFill>
                        <a:schemeClr val="tx1"/>
                      </a:solidFill>
                      <a:prstDash val="solid"/>
                      <a:round/>
                      <a:headEnd type="none" w="med" len="med"/>
                      <a:tailEnd type="none" w="med" len="med"/>
                    </a:lnL>
                  </a:tcPr>
                </a:tc>
                <a:tc>
                  <a:txBody>
                    <a:bodyPr/>
                    <a:lstStyle/>
                    <a:p>
                      <a:pPr algn="ctr"/>
                      <a:r>
                        <a:rPr lang="en-US" sz="2000" b="0" i="0" dirty="0" smtClean="0">
                          <a:latin typeface="Arial"/>
                          <a:cs typeface="Arial"/>
                        </a:rPr>
                        <a:t>Is afraid of spiders</a:t>
                      </a:r>
                      <a:endParaRPr lang="en-US" sz="2000" b="0" i="0" dirty="0">
                        <a:latin typeface="Arial"/>
                        <a:cs typeface="Arial"/>
                      </a:endParaRPr>
                    </a:p>
                  </a:txBody>
                  <a:tcPr anchor="ctr"/>
                </a:tc>
                <a:tc>
                  <a:txBody>
                    <a:bodyPr/>
                    <a:lstStyle/>
                    <a:p>
                      <a:pPr algn="ctr"/>
                      <a:r>
                        <a:rPr lang="en-US" sz="2000" b="0" i="0" dirty="0" smtClean="0">
                          <a:latin typeface="Arial"/>
                          <a:cs typeface="Arial"/>
                        </a:rPr>
                        <a:t>FREE SPACE</a:t>
                      </a:r>
                      <a:endParaRPr lang="en-US" sz="2000" b="0" i="0" dirty="0">
                        <a:latin typeface="Arial"/>
                        <a:cs typeface="Arial"/>
                      </a:endParaRPr>
                    </a:p>
                  </a:txBody>
                  <a:tcPr anchor="ctr"/>
                </a:tc>
                <a:tc>
                  <a:txBody>
                    <a:bodyPr/>
                    <a:lstStyle/>
                    <a:p>
                      <a:pPr algn="ctr"/>
                      <a:r>
                        <a:rPr lang="en-US" sz="2000" b="0" i="0" dirty="0" smtClean="0">
                          <a:latin typeface="Arial"/>
                          <a:cs typeface="Arial"/>
                        </a:rPr>
                        <a:t>Plays</a:t>
                      </a:r>
                      <a:r>
                        <a:rPr lang="en-US" sz="2000" b="0" i="0" baseline="0" dirty="0" smtClean="0">
                          <a:latin typeface="Arial"/>
                          <a:cs typeface="Arial"/>
                        </a:rPr>
                        <a:t> softball or baseball</a:t>
                      </a:r>
                      <a:endParaRPr lang="en-US" sz="2000" b="0" i="0" dirty="0">
                        <a:latin typeface="Arial"/>
                        <a:cs typeface="Arial"/>
                      </a:endParaRPr>
                    </a:p>
                  </a:txBody>
                  <a:tcPr anchor="ctr"/>
                </a:tc>
                <a:tc>
                  <a:txBody>
                    <a:bodyPr/>
                    <a:lstStyle/>
                    <a:p>
                      <a:pPr algn="ctr"/>
                      <a:r>
                        <a:rPr lang="en-US" sz="2000" b="0" i="0" dirty="0" smtClean="0">
                          <a:latin typeface="Arial"/>
                          <a:cs typeface="Arial"/>
                        </a:rPr>
                        <a:t>Has a dog</a:t>
                      </a:r>
                    </a:p>
                  </a:txBody>
                  <a:tcPr anchor="ctr">
                    <a:lnR w="38100" cap="flat" cmpd="sng" algn="ctr">
                      <a:solidFill>
                        <a:schemeClr val="tx1"/>
                      </a:solidFill>
                      <a:prstDash val="solid"/>
                      <a:round/>
                      <a:headEnd type="none" w="med" len="med"/>
                      <a:tailEnd type="none" w="med" len="med"/>
                    </a:lnR>
                  </a:tcPr>
                </a:tc>
              </a:tr>
              <a:tr h="719488">
                <a:tc>
                  <a:txBody>
                    <a:bodyPr/>
                    <a:lstStyle/>
                    <a:p>
                      <a:pPr algn="ctr"/>
                      <a:r>
                        <a:rPr lang="en-US" sz="2000" b="0" i="0" dirty="0" smtClean="0">
                          <a:latin typeface="Arial"/>
                          <a:cs typeface="Arial"/>
                        </a:rPr>
                        <a:t>Plays tennis</a:t>
                      </a:r>
                      <a:endParaRPr lang="en-US" sz="2000" b="0" i="0" dirty="0">
                        <a:latin typeface="Arial"/>
                        <a:cs typeface="Arial"/>
                      </a:endParaRPr>
                    </a:p>
                  </a:txBody>
                  <a:tcPr anchor="ctr">
                    <a:lnL w="38100" cap="flat" cmpd="sng" algn="ctr">
                      <a:solidFill>
                        <a:schemeClr val="tx1"/>
                      </a:solidFill>
                      <a:prstDash val="solid"/>
                      <a:round/>
                      <a:headEnd type="none" w="med" len="med"/>
                      <a:tailEnd type="none" w="med" len="med"/>
                    </a:lnL>
                  </a:tcPr>
                </a:tc>
                <a:tc>
                  <a:txBody>
                    <a:bodyPr/>
                    <a:lstStyle/>
                    <a:p>
                      <a:pPr algn="ctr"/>
                      <a:r>
                        <a:rPr lang="en-US" sz="2000" b="0" i="0" dirty="0" smtClean="0">
                          <a:latin typeface="Arial"/>
                          <a:cs typeface="Arial"/>
                        </a:rPr>
                        <a:t>Has a cat</a:t>
                      </a:r>
                      <a:endParaRPr lang="en-US" sz="2000" b="0" i="0" dirty="0">
                        <a:latin typeface="Arial"/>
                        <a:cs typeface="Arial"/>
                      </a:endParaRPr>
                    </a:p>
                  </a:txBody>
                  <a:tcPr anchor="ctr"/>
                </a:tc>
                <a:tc>
                  <a:txBody>
                    <a:bodyPr/>
                    <a:lstStyle/>
                    <a:p>
                      <a:pPr algn="ctr"/>
                      <a:r>
                        <a:rPr lang="en-US" sz="2000" b="0" i="0" dirty="0" smtClean="0">
                          <a:latin typeface="Arial"/>
                          <a:cs typeface="Arial"/>
                        </a:rPr>
                        <a:t>Has lived on a farm</a:t>
                      </a:r>
                      <a:endParaRPr lang="en-US" sz="2000" b="0" i="0" dirty="0">
                        <a:latin typeface="Arial"/>
                        <a:cs typeface="Arial"/>
                      </a:endParaRPr>
                    </a:p>
                  </a:txBody>
                  <a:tcPr anchor="ctr"/>
                </a:tc>
                <a:tc>
                  <a:txBody>
                    <a:bodyPr/>
                    <a:lstStyle/>
                    <a:p>
                      <a:pPr algn="ctr"/>
                      <a:r>
                        <a:rPr lang="en-US" sz="2000" b="0" i="0" dirty="0" smtClean="0">
                          <a:latin typeface="Arial"/>
                          <a:cs typeface="Arial"/>
                        </a:rPr>
                        <a:t>Plays soccer</a:t>
                      </a:r>
                      <a:endParaRPr lang="en-US" sz="2000" b="0" i="0" dirty="0">
                        <a:latin typeface="Arial"/>
                        <a:cs typeface="Arial"/>
                      </a:endParaRPr>
                    </a:p>
                  </a:txBody>
                  <a:tcPr anchor="ctr"/>
                </a:tc>
                <a:tc>
                  <a:txBody>
                    <a:bodyPr/>
                    <a:lstStyle/>
                    <a:p>
                      <a:pPr algn="ctr"/>
                      <a:r>
                        <a:rPr lang="en-US" sz="2000" b="0" i="0" dirty="0" smtClean="0">
                          <a:latin typeface="Arial"/>
                          <a:cs typeface="Arial"/>
                        </a:rPr>
                        <a:t>Can stand on his/her head</a:t>
                      </a:r>
                      <a:endParaRPr lang="en-US" sz="2000" b="0" i="0" dirty="0">
                        <a:latin typeface="Arial"/>
                        <a:cs typeface="Arial"/>
                      </a:endParaRPr>
                    </a:p>
                  </a:txBody>
                  <a:tcPr anchor="ctr">
                    <a:lnR w="38100" cap="flat" cmpd="sng" algn="ctr">
                      <a:solidFill>
                        <a:schemeClr val="tx1"/>
                      </a:solidFill>
                      <a:prstDash val="solid"/>
                      <a:round/>
                      <a:headEnd type="none" w="med" len="med"/>
                      <a:tailEnd type="none" w="med" len="med"/>
                    </a:lnR>
                  </a:tcPr>
                </a:tc>
              </a:tr>
              <a:tr h="719488">
                <a:tc>
                  <a:txBody>
                    <a:bodyPr/>
                    <a:lstStyle/>
                    <a:p>
                      <a:pPr algn="ctr"/>
                      <a:r>
                        <a:rPr lang="en-US" sz="2000" b="0" i="0" dirty="0" smtClean="0">
                          <a:latin typeface="Arial"/>
                          <a:cs typeface="Arial"/>
                        </a:rPr>
                        <a:t>Plays golf</a:t>
                      </a:r>
                      <a:endParaRPr lang="en-US" sz="2000" b="0" i="0" dirty="0">
                        <a:latin typeface="Arial"/>
                        <a:cs typeface="Arial"/>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2000" b="0" i="0" dirty="0" smtClean="0">
                          <a:latin typeface="Arial"/>
                          <a:cs typeface="Arial"/>
                        </a:rPr>
                        <a:t>Has been to Canada</a:t>
                      </a:r>
                      <a:endParaRPr lang="en-US" sz="2000" b="0" i="0" dirty="0">
                        <a:latin typeface="Arial"/>
                        <a:cs typeface="Arial"/>
                      </a:endParaRPr>
                    </a:p>
                  </a:txBody>
                  <a:tcPr anchor="ctr">
                    <a:lnB w="38100" cap="flat" cmpd="sng" algn="ctr">
                      <a:solidFill>
                        <a:schemeClr val="tx1"/>
                      </a:solidFill>
                      <a:prstDash val="solid"/>
                      <a:round/>
                      <a:headEnd type="none" w="med" len="med"/>
                      <a:tailEnd type="none" w="med" len="med"/>
                    </a:lnB>
                  </a:tcPr>
                </a:tc>
                <a:tc>
                  <a:txBody>
                    <a:bodyPr/>
                    <a:lstStyle/>
                    <a:p>
                      <a:pPr algn="ctr"/>
                      <a:r>
                        <a:rPr lang="en-US" sz="2000" b="0" i="0" dirty="0" smtClean="0">
                          <a:latin typeface="Arial"/>
                          <a:cs typeface="Arial"/>
                        </a:rPr>
                        <a:t>Plays video games</a:t>
                      </a:r>
                      <a:endParaRPr lang="en-US" sz="2000" b="0" i="0" dirty="0">
                        <a:latin typeface="Arial"/>
                        <a:cs typeface="Arial"/>
                      </a:endParaRPr>
                    </a:p>
                  </a:txBody>
                  <a:tcPr anchor="ctr">
                    <a:lnB w="38100" cap="flat" cmpd="sng" algn="ctr">
                      <a:solidFill>
                        <a:schemeClr val="tx1"/>
                      </a:solidFill>
                      <a:prstDash val="solid"/>
                      <a:round/>
                      <a:headEnd type="none" w="med" len="med"/>
                      <a:tailEnd type="none" w="med" len="med"/>
                    </a:lnB>
                  </a:tcPr>
                </a:tc>
                <a:tc>
                  <a:txBody>
                    <a:bodyPr/>
                    <a:lstStyle/>
                    <a:p>
                      <a:pPr algn="ctr"/>
                      <a:r>
                        <a:rPr lang="en-US" sz="2000" b="0" i="0" dirty="0" smtClean="0">
                          <a:latin typeface="Arial"/>
                          <a:cs typeface="Arial"/>
                        </a:rPr>
                        <a:t>Is afraid of heights</a:t>
                      </a:r>
                      <a:endParaRPr lang="en-US" sz="2000" b="0" i="0" dirty="0">
                        <a:latin typeface="Arial"/>
                        <a:cs typeface="Arial"/>
                      </a:endParaRPr>
                    </a:p>
                  </a:txBody>
                  <a:tcPr anchor="ctr">
                    <a:lnB w="38100" cap="flat" cmpd="sng" algn="ctr">
                      <a:solidFill>
                        <a:schemeClr val="tx1"/>
                      </a:solidFill>
                      <a:prstDash val="solid"/>
                      <a:round/>
                      <a:headEnd type="none" w="med" len="med"/>
                      <a:tailEnd type="none" w="med" len="med"/>
                    </a:lnB>
                  </a:tcPr>
                </a:tc>
                <a:tc>
                  <a:txBody>
                    <a:bodyPr/>
                    <a:lstStyle/>
                    <a:p>
                      <a:pPr algn="ctr"/>
                      <a:r>
                        <a:rPr lang="en-US" sz="2000" b="0" i="0" dirty="0" smtClean="0">
                          <a:latin typeface="Arial"/>
                          <a:cs typeface="Arial"/>
                        </a:rPr>
                        <a:t>Has a brother AND a sister</a:t>
                      </a:r>
                      <a:endParaRPr lang="en-US" sz="2000" b="0" i="0" dirty="0">
                        <a:latin typeface="Arial"/>
                        <a:cs typeface="Arial"/>
                      </a:endParaRP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655614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a:xfrm>
            <a:off x="329184" y="3236976"/>
            <a:ext cx="5822378" cy="2387600"/>
          </a:xfrm>
        </p:spPr>
        <p:txBody>
          <a:bodyPr/>
          <a:lstStyle/>
          <a:p>
            <a:r>
              <a:rPr lang="en-US" dirty="0" smtClean="0"/>
              <a:t>CHAPTER 3:</a:t>
            </a:r>
            <a:br>
              <a:rPr lang="en-US" dirty="0" smtClean="0"/>
            </a:br>
            <a:r>
              <a:rPr lang="en-US" dirty="0" smtClean="0"/>
              <a:t>EXECUTING PROCESS</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50</a:t>
            </a:fld>
            <a:endParaRPr lang="en-US"/>
          </a:p>
        </p:txBody>
      </p:sp>
    </p:spTree>
    <p:extLst>
      <p:ext uri="{BB962C8B-B14F-4D97-AF65-F5344CB8AC3E}">
        <p14:creationId xmlns:p14="http://schemas.microsoft.com/office/powerpoint/2010/main" val="3297641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Executing Process</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10277475" cy="3695700"/>
          </a:xfrm>
        </p:spPr>
        <p:txBody>
          <a:bodyPr/>
          <a:lstStyle/>
          <a:p>
            <a:pPr marL="342900" indent="-342900">
              <a:buFont typeface="Arial"/>
              <a:buChar char="•"/>
            </a:pPr>
            <a:r>
              <a:rPr lang="en-US" altLang="en-US" dirty="0"/>
              <a:t>The planning is now complete and the team can begin working on assigned tasks.</a:t>
            </a:r>
          </a:p>
          <a:p>
            <a:pPr marL="342900" indent="-342900">
              <a:buFont typeface="Arial"/>
              <a:buChar char="•"/>
            </a:pPr>
            <a:r>
              <a:rPr lang="en-US" altLang="en-US" dirty="0"/>
              <a:t>Project status reporting will be conducted on a regular basis.</a:t>
            </a:r>
          </a:p>
          <a:p>
            <a:pPr marL="342900" indent="-342900">
              <a:buFont typeface="Arial"/>
              <a:buChar char="•"/>
            </a:pPr>
            <a:r>
              <a:rPr lang="en-US" altLang="en-US" dirty="0"/>
              <a:t>Any issues that arise will be discussed with the team and sponsor. </a:t>
            </a:r>
          </a:p>
          <a:p>
            <a:pPr marL="342900" indent="-342900">
              <a:buFont typeface="Arial"/>
              <a:buChar char="•"/>
            </a:pPr>
            <a:r>
              <a:rPr lang="en-US" altLang="en-US" dirty="0"/>
              <a:t>Some tasks may be re-assigned individuals cannot complete them on time or require extra assistance.</a:t>
            </a:r>
          </a:p>
          <a:p>
            <a:pPr marL="342900" indent="-342900">
              <a:buFont typeface="Arial"/>
              <a:buChar char="•"/>
            </a:pPr>
            <a:r>
              <a:rPr lang="en-US" altLang="en-US" dirty="0"/>
              <a:t>The project manager will need to monitor and control the tasks to ensure timely completion.</a:t>
            </a:r>
          </a:p>
          <a:p>
            <a:pPr marL="342900" indent="-342900">
              <a:buFont typeface="Arial"/>
              <a:buChar char="•"/>
            </a:pPr>
            <a:r>
              <a:rPr lang="en-US" altLang="en-US" dirty="0"/>
              <a:t>Communication is ongoing during this phase.</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51</a:t>
            </a:fld>
            <a:endParaRPr lang="en-US"/>
          </a:p>
        </p:txBody>
      </p:sp>
    </p:spTree>
    <p:extLst>
      <p:ext uri="{BB962C8B-B14F-4D97-AF65-F5344CB8AC3E}">
        <p14:creationId xmlns:p14="http://schemas.microsoft.com/office/powerpoint/2010/main" val="2964260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Executing Process</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10277475" cy="3695700"/>
          </a:xfrm>
        </p:spPr>
        <p:txBody>
          <a:bodyPr/>
          <a:lstStyle/>
          <a:p>
            <a:pPr>
              <a:defRPr/>
            </a:pPr>
            <a:r>
              <a:rPr lang="en-US" sz="2800" dirty="0">
                <a:solidFill>
                  <a:srgbClr val="FF610D"/>
                </a:solidFill>
              </a:rPr>
              <a:t>Recommendations for Procuring Resources:</a:t>
            </a:r>
          </a:p>
          <a:p>
            <a:pPr marL="342900" indent="-342900">
              <a:buFont typeface="Arial"/>
              <a:buChar char="•"/>
              <a:defRPr/>
            </a:pPr>
            <a:r>
              <a:rPr lang="en-US" dirty="0"/>
              <a:t>Understand the requirements of the product or services</a:t>
            </a:r>
          </a:p>
          <a:p>
            <a:pPr marL="342900" indent="-342900">
              <a:buFont typeface="Arial"/>
              <a:buChar char="•"/>
              <a:defRPr/>
            </a:pPr>
            <a:r>
              <a:rPr lang="en-US" dirty="0"/>
              <a:t>Follow a process for soliciting bids</a:t>
            </a:r>
          </a:p>
          <a:p>
            <a:pPr marL="342900" indent="-342900">
              <a:buFont typeface="Arial"/>
              <a:buChar char="•"/>
              <a:defRPr/>
            </a:pPr>
            <a:r>
              <a:rPr lang="en-US" dirty="0"/>
              <a:t>Negotiate terms with vendors or suppliers and have a legal expert review the contractual agreement</a:t>
            </a:r>
          </a:p>
          <a:p>
            <a:pPr marL="342900" indent="-342900">
              <a:buFont typeface="Arial"/>
              <a:buChar char="•"/>
              <a:defRPr/>
            </a:pPr>
            <a:r>
              <a:rPr lang="en-US" dirty="0"/>
              <a:t>Implement a billing and payment plan</a:t>
            </a:r>
          </a:p>
          <a:p>
            <a:pPr marL="342900" indent="-342900">
              <a:buFont typeface="Arial"/>
              <a:buChar char="•"/>
              <a:defRPr/>
            </a:pPr>
            <a:r>
              <a:rPr lang="en-US" dirty="0"/>
              <a:t>The project manager and team should ensure the quality requirements are being </a:t>
            </a:r>
            <a:r>
              <a:rPr lang="en-US" dirty="0" smtClean="0"/>
              <a:t>met</a:t>
            </a:r>
            <a:endParaRPr lang="en-US" dirty="0"/>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52</a:t>
            </a:fld>
            <a:endParaRPr lang="en-US"/>
          </a:p>
        </p:txBody>
      </p:sp>
    </p:spTree>
    <p:extLst>
      <p:ext uri="{BB962C8B-B14F-4D97-AF65-F5344CB8AC3E}">
        <p14:creationId xmlns:p14="http://schemas.microsoft.com/office/powerpoint/2010/main" val="3550179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a:xfrm>
            <a:off x="329184" y="3236976"/>
            <a:ext cx="5822378" cy="2387600"/>
          </a:xfrm>
        </p:spPr>
        <p:txBody>
          <a:bodyPr/>
          <a:lstStyle/>
          <a:p>
            <a:r>
              <a:rPr lang="en-US" dirty="0" smtClean="0"/>
              <a:t>CHAPTER 4:</a:t>
            </a:r>
            <a:br>
              <a:rPr lang="en-US" dirty="0" smtClean="0"/>
            </a:br>
            <a:r>
              <a:rPr lang="en-US" dirty="0" smtClean="0"/>
              <a:t>MONITORING AND CONTROLLING PROCESS</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53</a:t>
            </a:fld>
            <a:endParaRPr lang="en-US"/>
          </a:p>
        </p:txBody>
      </p:sp>
    </p:spTree>
    <p:extLst>
      <p:ext uri="{BB962C8B-B14F-4D97-AF65-F5344CB8AC3E}">
        <p14:creationId xmlns:p14="http://schemas.microsoft.com/office/powerpoint/2010/main" val="2886038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Monitoring and Controlling Process</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54</a:t>
            </a:fld>
            <a:endParaRPr lang="en-US"/>
          </a:p>
        </p:txBody>
      </p:sp>
      <p:pic>
        <p:nvPicPr>
          <p:cNvPr id="9" name="Picture 8" descr="PPT_peop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11151534" cy="3695700"/>
          </a:xfrm>
        </p:spPr>
        <p:txBody>
          <a:bodyPr/>
          <a:lstStyle/>
          <a:p>
            <a:pPr marL="342900" indent="-342900">
              <a:buFont typeface="Arial"/>
              <a:buChar char="•"/>
            </a:pPr>
            <a:r>
              <a:rPr lang="en-US" altLang="en-US" dirty="0"/>
              <a:t>Review and track the progress of the project </a:t>
            </a:r>
          </a:p>
          <a:p>
            <a:pPr marL="342900" indent="-342900">
              <a:buFont typeface="Arial"/>
              <a:buChar char="•"/>
            </a:pPr>
            <a:r>
              <a:rPr lang="en-US" altLang="en-US" dirty="0"/>
              <a:t>Manage project issues and change requests</a:t>
            </a:r>
          </a:p>
          <a:p>
            <a:pPr marL="342900" indent="-342900">
              <a:buFont typeface="Arial"/>
              <a:buChar char="•"/>
            </a:pPr>
            <a:r>
              <a:rPr lang="en-US" altLang="en-US" dirty="0"/>
              <a:t>Review the scope statement periodically to ensure objectives are being met</a:t>
            </a:r>
          </a:p>
          <a:p>
            <a:pPr marL="342900" indent="-342900">
              <a:buFont typeface="Arial"/>
              <a:buChar char="•"/>
            </a:pPr>
            <a:r>
              <a:rPr lang="en-US" altLang="en-US" dirty="0"/>
              <a:t>Obtain sponsor sign-off if changes are made to the project’s scope</a:t>
            </a:r>
          </a:p>
        </p:txBody>
      </p:sp>
    </p:spTree>
    <p:extLst>
      <p:ext uri="{BB962C8B-B14F-4D97-AF65-F5344CB8AC3E}">
        <p14:creationId xmlns:p14="http://schemas.microsoft.com/office/powerpoint/2010/main" val="425141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What Is</a:t>
            </a:r>
            <a:r>
              <a:rPr lang="mr-IN" dirty="0" smtClean="0">
                <a:solidFill>
                  <a:schemeClr val="bg1"/>
                </a:solidFill>
              </a:rPr>
              <a:t>…</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55</a:t>
            </a:fld>
            <a:endParaRPr lang="en-US"/>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1741312" y="2486376"/>
            <a:ext cx="4532488" cy="469900"/>
          </a:xfrm>
        </p:spPr>
        <p:txBody>
          <a:bodyPr/>
          <a:lstStyle/>
          <a:p>
            <a:pPr>
              <a:lnSpc>
                <a:spcPct val="80000"/>
              </a:lnSpc>
            </a:pPr>
            <a:r>
              <a:rPr lang="en-US" altLang="en-US" sz="2800" dirty="0">
                <a:solidFill>
                  <a:srgbClr val="FF610D"/>
                </a:solidFill>
              </a:rPr>
              <a:t>What is the </a:t>
            </a:r>
            <a:r>
              <a:rPr lang="en-US" altLang="en-US" sz="2800" dirty="0" smtClean="0">
                <a:solidFill>
                  <a:srgbClr val="FF610D"/>
                </a:solidFill>
              </a:rPr>
              <a:t>issue </a:t>
            </a:r>
            <a:r>
              <a:rPr lang="en-US" altLang="en-US" sz="2800" dirty="0">
                <a:solidFill>
                  <a:srgbClr val="FF610D"/>
                </a:solidFill>
              </a:rPr>
              <a:t>log?</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325" y="2015065"/>
            <a:ext cx="1295295" cy="1322211"/>
          </a:xfrm>
          <a:prstGeom prst="rect">
            <a:avLst/>
          </a:prstGeom>
        </p:spPr>
      </p:pic>
      <p:sp>
        <p:nvSpPr>
          <p:cNvPr id="11" name="Content Placeholder 2">
            <a:extLst>
              <a:ext uri="{FF2B5EF4-FFF2-40B4-BE49-F238E27FC236}">
                <a16:creationId xmlns:a16="http://schemas.microsoft.com/office/drawing/2014/main" xmlns="" id="{DBE6F3D1-978A-7C4E-9DA7-0D1562E07FE0}"/>
              </a:ext>
            </a:extLst>
          </p:cNvPr>
          <p:cNvSpPr txBox="1">
            <a:spLocks/>
          </p:cNvSpPr>
          <p:nvPr/>
        </p:nvSpPr>
        <p:spPr>
          <a:xfrm>
            <a:off x="1741312" y="3903838"/>
            <a:ext cx="6262688" cy="59196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80000"/>
              </a:lnSpc>
            </a:pPr>
            <a:r>
              <a:rPr lang="en-US" altLang="en-US" sz="2800" dirty="0" smtClean="0">
                <a:solidFill>
                  <a:srgbClr val="FF610D"/>
                </a:solidFill>
              </a:rPr>
              <a:t>What is the change request log?</a:t>
            </a:r>
            <a:endParaRPr lang="en-US" altLang="en-US" sz="2800" dirty="0">
              <a:solidFill>
                <a:srgbClr val="FF610D"/>
              </a:solidFill>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325" y="3426176"/>
            <a:ext cx="1295295" cy="1322211"/>
          </a:xfrm>
          <a:prstGeom prst="rect">
            <a:avLst/>
          </a:prstGeom>
        </p:spPr>
      </p:pic>
    </p:spTree>
    <p:extLst>
      <p:ext uri="{BB962C8B-B14F-4D97-AF65-F5344CB8AC3E}">
        <p14:creationId xmlns:p14="http://schemas.microsoft.com/office/powerpoint/2010/main" val="3038460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Change Control</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56</a:t>
            </a:fld>
            <a:endParaRPr lang="en-US"/>
          </a:p>
        </p:txBody>
      </p:sp>
      <p:pic>
        <p:nvPicPr>
          <p:cNvPr id="10" name="Picture 9" descr="bigstock--19966349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4367" y="2015066"/>
            <a:ext cx="5498546" cy="3591729"/>
          </a:xfrm>
          <a:prstGeom prst="rect">
            <a:avLst/>
          </a:prstGeom>
        </p:spPr>
      </p:pic>
      <p:sp>
        <p:nvSpPr>
          <p:cNvPr id="11" name="TextBox 10"/>
          <p:cNvSpPr txBox="1"/>
          <p:nvPr/>
        </p:nvSpPr>
        <p:spPr>
          <a:xfrm>
            <a:off x="1239830" y="1904461"/>
            <a:ext cx="7011728" cy="523220"/>
          </a:xfrm>
          <a:prstGeom prst="rect">
            <a:avLst/>
          </a:prstGeom>
          <a:noFill/>
        </p:spPr>
        <p:txBody>
          <a:bodyPr wrap="square" rtlCol="0">
            <a:spAutoFit/>
          </a:bodyPr>
          <a:lstStyle/>
          <a:p>
            <a:r>
              <a:rPr lang="en-US" sz="2800" dirty="0" smtClean="0">
                <a:solidFill>
                  <a:srgbClr val="FF610D"/>
                </a:solidFill>
                <a:latin typeface="Arial"/>
                <a:cs typeface="Arial"/>
              </a:rPr>
              <a:t>Exercise and Discussion</a:t>
            </a:r>
            <a:endParaRPr lang="en-US" sz="2800" dirty="0">
              <a:solidFill>
                <a:srgbClr val="FF610D"/>
              </a:solidFill>
              <a:latin typeface="Arial"/>
              <a:cs typeface="Arial"/>
            </a:endParaRP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705" y="1789637"/>
            <a:ext cx="856721" cy="856721"/>
          </a:xfrm>
          <a:prstGeom prst="rect">
            <a:avLst/>
          </a:prstGeom>
        </p:spPr>
      </p:pic>
    </p:spTree>
    <p:extLst>
      <p:ext uri="{BB962C8B-B14F-4D97-AF65-F5344CB8AC3E}">
        <p14:creationId xmlns:p14="http://schemas.microsoft.com/office/powerpoint/2010/main" val="3856527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On-Going Activities</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57</a:t>
            </a:fld>
            <a:endParaRPr lang="en-US"/>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11151534" cy="3695700"/>
          </a:xfrm>
        </p:spPr>
        <p:txBody>
          <a:bodyPr/>
          <a:lstStyle/>
          <a:p>
            <a:pPr>
              <a:defRPr/>
            </a:pPr>
            <a:r>
              <a:rPr lang="en-US" sz="2800" dirty="0">
                <a:solidFill>
                  <a:srgbClr val="FF610D"/>
                </a:solidFill>
              </a:rPr>
              <a:t>The following activities, already covered, are on-</a:t>
            </a:r>
            <a:r>
              <a:rPr lang="en-US" sz="2800" dirty="0" smtClean="0">
                <a:solidFill>
                  <a:srgbClr val="FF610D"/>
                </a:solidFill>
              </a:rPr>
              <a:t>going</a:t>
            </a:r>
            <a:br>
              <a:rPr lang="en-US" sz="2800" dirty="0" smtClean="0">
                <a:solidFill>
                  <a:srgbClr val="FF610D"/>
                </a:solidFill>
              </a:rPr>
            </a:br>
            <a:r>
              <a:rPr lang="en-US" sz="2800" dirty="0" smtClean="0">
                <a:solidFill>
                  <a:srgbClr val="FF610D"/>
                </a:solidFill>
              </a:rPr>
              <a:t>activities </a:t>
            </a:r>
            <a:r>
              <a:rPr lang="en-US" sz="2800" dirty="0">
                <a:solidFill>
                  <a:srgbClr val="FF610D"/>
                </a:solidFill>
              </a:rPr>
              <a:t>that are completed throughout the project:</a:t>
            </a:r>
          </a:p>
          <a:p>
            <a:pPr marL="342900" indent="-342900">
              <a:buFont typeface="Arial"/>
              <a:buChar char="•"/>
              <a:defRPr/>
            </a:pPr>
            <a:r>
              <a:rPr lang="en-US" dirty="0"/>
              <a:t>Time Management</a:t>
            </a:r>
          </a:p>
          <a:p>
            <a:pPr marL="342900" indent="-342900">
              <a:buFont typeface="Arial"/>
              <a:buChar char="•"/>
              <a:defRPr/>
            </a:pPr>
            <a:r>
              <a:rPr lang="en-US" dirty="0"/>
              <a:t>Communication</a:t>
            </a:r>
          </a:p>
          <a:p>
            <a:pPr marL="342900" indent="-342900">
              <a:buFont typeface="Arial"/>
              <a:buChar char="•"/>
              <a:defRPr/>
            </a:pPr>
            <a:r>
              <a:rPr lang="en-US" dirty="0"/>
              <a:t>Managing risks</a:t>
            </a:r>
          </a:p>
          <a:p>
            <a:pPr marL="342900" indent="-342900">
              <a:buFont typeface="Arial"/>
              <a:buChar char="•"/>
              <a:defRPr/>
            </a:pPr>
            <a:r>
              <a:rPr lang="en-US" dirty="0"/>
              <a:t>Controlling the schedule</a:t>
            </a:r>
          </a:p>
          <a:p>
            <a:pPr marL="342900" indent="-342900">
              <a:buFont typeface="Arial"/>
              <a:buChar char="•"/>
              <a:defRPr/>
            </a:pPr>
            <a:r>
              <a:rPr lang="en-US" dirty="0"/>
              <a:t>Monitoring the </a:t>
            </a:r>
            <a:r>
              <a:rPr lang="en-US" dirty="0" smtClean="0"/>
              <a:t>budget</a:t>
            </a:r>
            <a:endParaRPr lang="en-US" dirty="0"/>
          </a:p>
        </p:txBody>
      </p:sp>
    </p:spTree>
    <p:extLst>
      <p:ext uri="{BB962C8B-B14F-4D97-AF65-F5344CB8AC3E}">
        <p14:creationId xmlns:p14="http://schemas.microsoft.com/office/powerpoint/2010/main" val="3484638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a:xfrm>
            <a:off x="329184" y="3236976"/>
            <a:ext cx="5822378" cy="2387600"/>
          </a:xfrm>
        </p:spPr>
        <p:txBody>
          <a:bodyPr/>
          <a:lstStyle/>
          <a:p>
            <a:r>
              <a:rPr lang="en-US" dirty="0" smtClean="0"/>
              <a:t>CHAPTER 5:</a:t>
            </a:r>
            <a:br>
              <a:rPr lang="en-US" dirty="0" smtClean="0"/>
            </a:br>
            <a:r>
              <a:rPr lang="en-US" dirty="0" smtClean="0"/>
              <a:t>CLOSING</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58</a:t>
            </a:fld>
            <a:endParaRPr lang="en-US"/>
          </a:p>
        </p:txBody>
      </p:sp>
    </p:spTree>
    <p:extLst>
      <p:ext uri="{BB962C8B-B14F-4D97-AF65-F5344CB8AC3E}">
        <p14:creationId xmlns:p14="http://schemas.microsoft.com/office/powerpoint/2010/main" val="3400432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Closing Process</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59</a:t>
            </a:fld>
            <a:endParaRPr lang="en-US"/>
          </a:p>
        </p:txBody>
      </p:sp>
      <p:pic>
        <p:nvPicPr>
          <p:cNvPr id="9" name="Picture 8" descr="PPT_peop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11151534" cy="3695700"/>
          </a:xfrm>
        </p:spPr>
        <p:txBody>
          <a:bodyPr/>
          <a:lstStyle/>
          <a:p>
            <a:pPr>
              <a:defRPr/>
            </a:pPr>
            <a:r>
              <a:rPr lang="en-US" sz="2800" dirty="0">
                <a:solidFill>
                  <a:srgbClr val="FF610D"/>
                </a:solidFill>
              </a:rPr>
              <a:t>This is the end of the project and </a:t>
            </a:r>
            <a:r>
              <a:rPr lang="en-US" sz="2800" dirty="0" smtClean="0">
                <a:solidFill>
                  <a:srgbClr val="FF610D"/>
                </a:solidFill>
              </a:rPr>
              <a:t>these </a:t>
            </a:r>
            <a:r>
              <a:rPr lang="en-US" sz="2800" dirty="0">
                <a:solidFill>
                  <a:srgbClr val="FF610D"/>
                </a:solidFill>
              </a:rPr>
              <a:t>activities are conducted:</a:t>
            </a:r>
          </a:p>
          <a:p>
            <a:pPr marL="342900" indent="-342900">
              <a:buFont typeface="Arial"/>
              <a:buChar char="•"/>
              <a:defRPr/>
            </a:pPr>
            <a:r>
              <a:rPr lang="en-US" dirty="0"/>
              <a:t>Lessons learned</a:t>
            </a:r>
          </a:p>
          <a:p>
            <a:pPr marL="342900" indent="-342900">
              <a:buFont typeface="Arial"/>
              <a:buChar char="•"/>
              <a:defRPr/>
            </a:pPr>
            <a:r>
              <a:rPr lang="en-US" dirty="0"/>
              <a:t>Final work</a:t>
            </a:r>
          </a:p>
          <a:p>
            <a:pPr marL="342900" indent="-342900">
              <a:buFont typeface="Arial"/>
              <a:buChar char="•"/>
              <a:defRPr/>
            </a:pPr>
            <a:r>
              <a:rPr lang="en-US" dirty="0"/>
              <a:t>Contract closeout</a:t>
            </a: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3836848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p:txBody>
          <a:bodyPr/>
          <a:lstStyle/>
          <a:p>
            <a:r>
              <a:rPr lang="en-US" dirty="0" smtClean="0"/>
              <a:t>WHAT IS A PROJECT?</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6</a:t>
            </a:fld>
            <a:endParaRPr lang="en-US"/>
          </a:p>
        </p:txBody>
      </p:sp>
    </p:spTree>
    <p:extLst>
      <p:ext uri="{BB962C8B-B14F-4D97-AF65-F5344CB8AC3E}">
        <p14:creationId xmlns:p14="http://schemas.microsoft.com/office/powerpoint/2010/main" val="15846641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Lessons Learned</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60</a:t>
            </a:fld>
            <a:endParaRPr lang="en-US"/>
          </a:p>
        </p:txBody>
      </p:sp>
      <p:sp>
        <p:nvSpPr>
          <p:cNvPr id="11" name="Text Box 12"/>
          <p:cNvSpPr txBox="1">
            <a:spLocks noChangeArrowheads="1"/>
          </p:cNvSpPr>
          <p:nvPr/>
        </p:nvSpPr>
        <p:spPr bwMode="auto">
          <a:xfrm>
            <a:off x="3932598" y="2355068"/>
            <a:ext cx="6163902" cy="796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nSpc>
                <a:spcPct val="80000"/>
              </a:lnSpc>
              <a:buNone/>
            </a:pPr>
            <a:r>
              <a:rPr lang="en-US" altLang="en-US" sz="2800" dirty="0">
                <a:solidFill>
                  <a:srgbClr val="E96D1F"/>
                </a:solidFill>
              </a:rPr>
              <a:t>Discussion: What were the successes and failures of the project?</a:t>
            </a:r>
          </a:p>
        </p:txBody>
      </p:sp>
      <p:pic>
        <p:nvPicPr>
          <p:cNvPr id="12" name="Picture 11" descr="quote-bubble-rebra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7739" y="2042573"/>
            <a:ext cx="1349173" cy="1268223"/>
          </a:xfrm>
          <a:prstGeom prst="rect">
            <a:avLst/>
          </a:prstGeom>
        </p:spPr>
      </p:pic>
    </p:spTree>
    <p:extLst>
      <p:ext uri="{BB962C8B-B14F-4D97-AF65-F5344CB8AC3E}">
        <p14:creationId xmlns:p14="http://schemas.microsoft.com/office/powerpoint/2010/main" val="4233176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Final Work</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387975" cy="3695700"/>
          </a:xfrm>
        </p:spPr>
        <p:txBody>
          <a:bodyPr/>
          <a:lstStyle/>
          <a:p>
            <a:pPr marL="342900" indent="-342900">
              <a:buFont typeface="Arial"/>
              <a:buChar char="•"/>
            </a:pPr>
            <a:r>
              <a:rPr lang="en-US" altLang="en-US" dirty="0"/>
              <a:t>Complete any paperwork and all documentation for the project</a:t>
            </a:r>
          </a:p>
          <a:p>
            <a:pPr marL="342900" indent="-342900">
              <a:buFont typeface="Arial"/>
              <a:buChar char="•"/>
            </a:pPr>
            <a:r>
              <a:rPr lang="en-US" altLang="en-US" dirty="0" smtClean="0"/>
              <a:t>Assign </a:t>
            </a:r>
            <a:r>
              <a:rPr lang="en-US" altLang="en-US" dirty="0"/>
              <a:t>a person who will keep the records as a reference for similar future project work </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61</a:t>
            </a:fld>
            <a:endParaRPr lang="en-US"/>
          </a:p>
        </p:txBody>
      </p:sp>
      <p:pic>
        <p:nvPicPr>
          <p:cNvPr id="10" name="Picture 9" descr="bigstock--2202410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5557" y="1828800"/>
            <a:ext cx="6017356" cy="3202093"/>
          </a:xfrm>
          <a:prstGeom prst="rect">
            <a:avLst/>
          </a:prstGeom>
        </p:spPr>
      </p:pic>
    </p:spTree>
    <p:extLst>
      <p:ext uri="{BB962C8B-B14F-4D97-AF65-F5344CB8AC3E}">
        <p14:creationId xmlns:p14="http://schemas.microsoft.com/office/powerpoint/2010/main" val="768008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Contract Closeout</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387975" cy="3695700"/>
          </a:xfrm>
        </p:spPr>
        <p:txBody>
          <a:bodyPr/>
          <a:lstStyle/>
          <a:p>
            <a:pPr marL="342900" indent="-342900">
              <a:buFont typeface="Arial"/>
              <a:buChar char="•"/>
            </a:pPr>
            <a:r>
              <a:rPr lang="en-US" altLang="en-US" dirty="0"/>
              <a:t>Complete all paperwork and contracts associated with the project  </a:t>
            </a:r>
          </a:p>
          <a:p>
            <a:pPr marL="342900" indent="-342900">
              <a:buFont typeface="Arial"/>
              <a:buChar char="•"/>
            </a:pPr>
            <a:r>
              <a:rPr lang="en-US" altLang="en-US" dirty="0"/>
              <a:t>Obtain approval from the </a:t>
            </a:r>
            <a:r>
              <a:rPr lang="en-US" altLang="en-US" dirty="0" smtClean="0"/>
              <a:t>sponsor</a:t>
            </a:r>
            <a:endParaRPr lang="en-US" altLang="en-US" sz="3200" dirty="0"/>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62</a:t>
            </a:fld>
            <a:endParaRPr lang="en-US"/>
          </a:p>
        </p:txBody>
      </p:sp>
      <p:pic>
        <p:nvPicPr>
          <p:cNvPr id="9" name="Picture 8" descr="bigstock--13878206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6823" y="1828800"/>
            <a:ext cx="5396090" cy="3598035"/>
          </a:xfrm>
          <a:prstGeom prst="rect">
            <a:avLst/>
          </a:prstGeom>
        </p:spPr>
      </p:pic>
    </p:spTree>
    <p:extLst>
      <p:ext uri="{BB962C8B-B14F-4D97-AF65-F5344CB8AC3E}">
        <p14:creationId xmlns:p14="http://schemas.microsoft.com/office/powerpoint/2010/main" val="26770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Celebrate! Celebrate! Celebrate!</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63</a:t>
            </a:fld>
            <a:endParaRPr lang="en-US"/>
          </a:p>
        </p:txBody>
      </p:sp>
      <p:pic>
        <p:nvPicPr>
          <p:cNvPr id="10" name="Picture 9" descr="bigstock--18027088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4600" y="1828800"/>
            <a:ext cx="4928313" cy="3287889"/>
          </a:xfrm>
          <a:prstGeom prst="rect">
            <a:avLst/>
          </a:prstGeom>
        </p:spPr>
      </p:pic>
      <p:sp>
        <p:nvSpPr>
          <p:cNvPr id="11" name="Text Box 12"/>
          <p:cNvSpPr txBox="1">
            <a:spLocks noChangeArrowheads="1"/>
          </p:cNvSpPr>
          <p:nvPr/>
        </p:nvSpPr>
        <p:spPr bwMode="auto">
          <a:xfrm>
            <a:off x="1769184" y="1872468"/>
            <a:ext cx="4809416" cy="796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nSpc>
                <a:spcPct val="80000"/>
              </a:lnSpc>
              <a:buNone/>
            </a:pPr>
            <a:r>
              <a:rPr lang="en-US" altLang="en-US" sz="2800" dirty="0">
                <a:solidFill>
                  <a:srgbClr val="FF610D"/>
                </a:solidFill>
                <a:latin typeface="Arial"/>
                <a:cs typeface="Arial"/>
              </a:rPr>
              <a:t>Discussion: Celebrating the conclusion of the project</a:t>
            </a:r>
          </a:p>
        </p:txBody>
      </p:sp>
      <p:pic>
        <p:nvPicPr>
          <p:cNvPr id="12" name="Picture 11" descr="quote-bubble-rebran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325" y="1559973"/>
            <a:ext cx="1349173" cy="1268223"/>
          </a:xfrm>
          <a:prstGeom prst="rect">
            <a:avLst/>
          </a:prstGeom>
        </p:spPr>
      </p:pic>
    </p:spTree>
    <p:extLst>
      <p:ext uri="{BB962C8B-B14F-4D97-AF65-F5344CB8AC3E}">
        <p14:creationId xmlns:p14="http://schemas.microsoft.com/office/powerpoint/2010/main" val="3906545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a:xfrm>
            <a:off x="329184" y="3236976"/>
            <a:ext cx="5822378" cy="2387600"/>
          </a:xfrm>
        </p:spPr>
        <p:txBody>
          <a:bodyPr/>
          <a:lstStyle/>
          <a:p>
            <a:r>
              <a:rPr lang="en-US" dirty="0" smtClean="0"/>
              <a:t>SUMMARY </a:t>
            </a:r>
            <a:br>
              <a:rPr lang="en-US" dirty="0" smtClean="0"/>
            </a:br>
            <a:r>
              <a:rPr lang="en-US" dirty="0" smtClean="0"/>
              <a:t>AND REVIEW</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64</a:t>
            </a:fld>
            <a:endParaRPr lang="en-US"/>
          </a:p>
        </p:txBody>
      </p:sp>
    </p:spTree>
    <p:extLst>
      <p:ext uri="{BB962C8B-B14F-4D97-AF65-F5344CB8AC3E}">
        <p14:creationId xmlns:p14="http://schemas.microsoft.com/office/powerpoint/2010/main" val="1216788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Summary and Review</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837237" cy="4178300"/>
          </a:xfrm>
        </p:spPr>
        <p:txBody>
          <a:bodyPr/>
          <a:lstStyle/>
          <a:p>
            <a:pPr marL="342900" indent="-342900">
              <a:buClr>
                <a:srgbClr val="002060"/>
              </a:buClr>
              <a:buFont typeface="Arial"/>
              <a:buChar char="•"/>
            </a:pPr>
            <a:r>
              <a:rPr lang="en-US" altLang="en-US" dirty="0"/>
              <a:t>Defining project management and projects</a:t>
            </a:r>
          </a:p>
          <a:p>
            <a:pPr marL="342900" indent="-342900">
              <a:buClr>
                <a:srgbClr val="002060"/>
              </a:buClr>
              <a:buFont typeface="Arial"/>
              <a:buChar char="•"/>
            </a:pPr>
            <a:r>
              <a:rPr lang="en-US" altLang="en-US" dirty="0"/>
              <a:t>Identifying the five process groups </a:t>
            </a:r>
          </a:p>
          <a:p>
            <a:pPr marL="342900" indent="-342900">
              <a:buClr>
                <a:srgbClr val="002060"/>
              </a:buClr>
              <a:buFont typeface="Arial"/>
              <a:buChar char="•"/>
            </a:pPr>
            <a:r>
              <a:rPr lang="en-US" altLang="en-US" dirty="0"/>
              <a:t>Describing the roles of team members and how they interact during a project</a:t>
            </a:r>
          </a:p>
          <a:p>
            <a:pPr marL="342900" indent="-342900">
              <a:buClr>
                <a:srgbClr val="002060"/>
              </a:buClr>
              <a:buFont typeface="Arial"/>
              <a:buChar char="•"/>
            </a:pPr>
            <a:r>
              <a:rPr lang="en-US" altLang="en-US" dirty="0"/>
              <a:t>Writing a project charter and scope statement</a:t>
            </a:r>
          </a:p>
          <a:p>
            <a:pPr marL="342900" indent="-342900">
              <a:buClr>
                <a:srgbClr val="002060"/>
              </a:buClr>
              <a:buFont typeface="Arial"/>
              <a:buChar char="•"/>
            </a:pPr>
            <a:r>
              <a:rPr lang="en-US" altLang="en-US" dirty="0"/>
              <a:t>Creating a project plan—work breakdown structure, schedule, resources and the critical path</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65</a:t>
            </a:fld>
            <a:endParaRPr lang="en-US"/>
          </a:p>
        </p:txBody>
      </p:sp>
      <p:sp>
        <p:nvSpPr>
          <p:cNvPr id="10" name="Content Placeholder 2">
            <a:extLst>
              <a:ext uri="{FF2B5EF4-FFF2-40B4-BE49-F238E27FC236}">
                <a16:creationId xmlns:a16="http://schemas.microsoft.com/office/drawing/2014/main" xmlns="" id="{DBE6F3D1-978A-7C4E-9DA7-0D1562E07FE0}"/>
              </a:ext>
            </a:extLst>
          </p:cNvPr>
          <p:cNvSpPr txBox="1">
            <a:spLocks/>
          </p:cNvSpPr>
          <p:nvPr/>
        </p:nvSpPr>
        <p:spPr>
          <a:xfrm>
            <a:off x="6035676" y="1828800"/>
            <a:ext cx="5837237" cy="417830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Clr>
                <a:srgbClr val="002060"/>
              </a:buClr>
              <a:buFont typeface="Arial"/>
              <a:buChar char="•"/>
            </a:pPr>
            <a:r>
              <a:rPr lang="en-US" altLang="en-US" dirty="0"/>
              <a:t>Understanding potential project risks </a:t>
            </a:r>
          </a:p>
          <a:p>
            <a:pPr marL="342900" indent="-342900">
              <a:buClr>
                <a:srgbClr val="002060"/>
              </a:buClr>
              <a:buFont typeface="Arial"/>
              <a:buChar char="•"/>
            </a:pPr>
            <a:r>
              <a:rPr lang="en-US" altLang="en-US" dirty="0"/>
              <a:t>Building quality into the project </a:t>
            </a:r>
          </a:p>
          <a:p>
            <a:pPr marL="342900" indent="-342900">
              <a:buClr>
                <a:srgbClr val="002060"/>
              </a:buClr>
              <a:buFont typeface="Arial"/>
              <a:buChar char="•"/>
            </a:pPr>
            <a:r>
              <a:rPr lang="en-US" altLang="en-US" dirty="0"/>
              <a:t>Procuring products and services </a:t>
            </a:r>
          </a:p>
          <a:p>
            <a:pPr marL="342900" indent="-342900">
              <a:buClr>
                <a:srgbClr val="002060"/>
              </a:buClr>
              <a:buFont typeface="Arial"/>
              <a:buChar char="•"/>
            </a:pPr>
            <a:r>
              <a:rPr lang="en-US" altLang="en-US" dirty="0"/>
              <a:t>Communicating from project start to completion</a:t>
            </a:r>
          </a:p>
          <a:p>
            <a:pPr marL="342900" indent="-342900">
              <a:buClr>
                <a:srgbClr val="002060"/>
              </a:buClr>
              <a:buFont typeface="Arial"/>
              <a:buChar char="•"/>
            </a:pPr>
            <a:r>
              <a:rPr lang="en-US" altLang="en-US" dirty="0"/>
              <a:t>Monitoring, tracking, and reporting on the project’s progress  </a:t>
            </a:r>
          </a:p>
          <a:p>
            <a:pPr marL="342900" indent="-342900">
              <a:buClr>
                <a:srgbClr val="002060"/>
              </a:buClr>
              <a:buFont typeface="Arial"/>
              <a:buChar char="•"/>
            </a:pPr>
            <a:r>
              <a:rPr lang="en-US" altLang="en-US" dirty="0"/>
              <a:t>Training and mentoring team members</a:t>
            </a:r>
          </a:p>
        </p:txBody>
      </p:sp>
    </p:spTree>
    <p:extLst>
      <p:ext uri="{BB962C8B-B14F-4D97-AF65-F5344CB8AC3E}">
        <p14:creationId xmlns:p14="http://schemas.microsoft.com/office/powerpoint/2010/main" val="16051660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Summary and Review</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837237" cy="4178300"/>
          </a:xfrm>
        </p:spPr>
        <p:txBody>
          <a:bodyPr/>
          <a:lstStyle/>
          <a:p>
            <a:pPr>
              <a:defRPr/>
            </a:pPr>
            <a:r>
              <a:rPr lang="en-US" sz="2800" dirty="0">
                <a:solidFill>
                  <a:srgbClr val="FF610D"/>
                </a:solidFill>
              </a:rPr>
              <a:t>A Project:</a:t>
            </a:r>
          </a:p>
          <a:p>
            <a:pPr marL="342900" indent="-342900">
              <a:buFont typeface="Arial"/>
              <a:buChar char="•"/>
              <a:defRPr/>
            </a:pPr>
            <a:r>
              <a:rPr lang="en-US" dirty="0"/>
              <a:t>Is a temporary endeavor with a definite beginning and end</a:t>
            </a:r>
          </a:p>
          <a:p>
            <a:pPr marL="342900" indent="-342900">
              <a:buFont typeface="Arial"/>
              <a:buChar char="•"/>
              <a:defRPr/>
            </a:pPr>
            <a:r>
              <a:rPr lang="en-US" dirty="0"/>
              <a:t>Creates or produces a unique product, service, or </a:t>
            </a:r>
            <a:r>
              <a:rPr lang="en-US" dirty="0" smtClean="0"/>
              <a:t>result</a:t>
            </a:r>
            <a:endParaRPr lang="en-US" dirty="0"/>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66</a:t>
            </a:fld>
            <a:endParaRPr lang="en-US"/>
          </a:p>
        </p:txBody>
      </p:sp>
      <p:pic>
        <p:nvPicPr>
          <p:cNvPr id="9" name="Picture 8" descr="bigstock-Young-students-at-brainstormin-14729830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2188" y="1828800"/>
            <a:ext cx="5180725" cy="3454433"/>
          </a:xfrm>
          <a:prstGeom prst="rect">
            <a:avLst/>
          </a:prstGeom>
        </p:spPr>
      </p:pic>
    </p:spTree>
    <p:extLst>
      <p:ext uri="{BB962C8B-B14F-4D97-AF65-F5344CB8AC3E}">
        <p14:creationId xmlns:p14="http://schemas.microsoft.com/office/powerpoint/2010/main" val="3249852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Summary and Review</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837237" cy="4178300"/>
          </a:xfrm>
        </p:spPr>
        <p:txBody>
          <a:bodyPr/>
          <a:lstStyle/>
          <a:p>
            <a:r>
              <a:rPr lang="en-US" altLang="en-US" dirty="0"/>
              <a:t>You are now aware of the five processes commonly used to manage projects: </a:t>
            </a:r>
            <a:endParaRPr lang="en-US" altLang="en-US" sz="3200" dirty="0"/>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67</a:t>
            </a:fld>
            <a:endParaRPr lang="en-US"/>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081" y="2901025"/>
            <a:ext cx="10936108" cy="1668655"/>
          </a:xfrm>
          <a:prstGeom prst="rect">
            <a:avLst/>
          </a:prstGeom>
        </p:spPr>
      </p:pic>
      <p:sp>
        <p:nvSpPr>
          <p:cNvPr id="11" name="Rectangle 4"/>
          <p:cNvSpPr>
            <a:spLocks noChangeArrowheads="1"/>
          </p:cNvSpPr>
          <p:nvPr/>
        </p:nvSpPr>
        <p:spPr bwMode="auto">
          <a:xfrm>
            <a:off x="314325" y="4615755"/>
            <a:ext cx="1825978" cy="400110"/>
          </a:xfrm>
          <a:prstGeom prst="rect">
            <a:avLst/>
          </a:prstGeom>
          <a:noFill/>
          <a:ln>
            <a:noFill/>
          </a:ln>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eaLnBrk="1" hangingPunct="1">
              <a:lnSpc>
                <a:spcPct val="80000"/>
              </a:lnSpc>
              <a:buFont typeface="Wingdings" pitchFamily="2" charset="2"/>
              <a:buNone/>
            </a:pPr>
            <a:r>
              <a:rPr lang="en-US" altLang="en-US" sz="2400" dirty="0" smtClean="0">
                <a:solidFill>
                  <a:srgbClr val="FF610D"/>
                </a:solidFill>
                <a:latin typeface="Arial"/>
                <a:cs typeface="Arial"/>
              </a:rPr>
              <a:t>Initiating</a:t>
            </a:r>
            <a:endParaRPr lang="en-US" altLang="en-US" sz="2400" dirty="0">
              <a:solidFill>
                <a:srgbClr val="FF610D"/>
              </a:solidFill>
              <a:latin typeface="Arial"/>
              <a:cs typeface="Arial"/>
            </a:endParaRPr>
          </a:p>
        </p:txBody>
      </p:sp>
      <p:sp>
        <p:nvSpPr>
          <p:cNvPr id="12" name="Rectangle 4"/>
          <p:cNvSpPr>
            <a:spLocks noChangeArrowheads="1"/>
          </p:cNvSpPr>
          <p:nvPr/>
        </p:nvSpPr>
        <p:spPr bwMode="auto">
          <a:xfrm>
            <a:off x="2557992" y="4615755"/>
            <a:ext cx="1825978" cy="400110"/>
          </a:xfrm>
          <a:prstGeom prst="rect">
            <a:avLst/>
          </a:prstGeom>
          <a:noFill/>
          <a:ln>
            <a:noFill/>
          </a:ln>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eaLnBrk="1" hangingPunct="1">
              <a:lnSpc>
                <a:spcPct val="80000"/>
              </a:lnSpc>
              <a:buFont typeface="Wingdings" pitchFamily="2" charset="2"/>
              <a:buNone/>
            </a:pPr>
            <a:r>
              <a:rPr lang="en-US" altLang="en-US" sz="2400" dirty="0" smtClean="0">
                <a:solidFill>
                  <a:srgbClr val="FF610D"/>
                </a:solidFill>
                <a:latin typeface="Arial"/>
                <a:cs typeface="Arial"/>
              </a:rPr>
              <a:t>Planning</a:t>
            </a:r>
            <a:endParaRPr lang="en-US" altLang="en-US" sz="2400" dirty="0">
              <a:solidFill>
                <a:srgbClr val="FF610D"/>
              </a:solidFill>
              <a:latin typeface="Arial"/>
              <a:cs typeface="Arial"/>
            </a:endParaRPr>
          </a:p>
        </p:txBody>
      </p:sp>
      <p:sp>
        <p:nvSpPr>
          <p:cNvPr id="13" name="Rectangle 4"/>
          <p:cNvSpPr>
            <a:spLocks noChangeArrowheads="1"/>
          </p:cNvSpPr>
          <p:nvPr/>
        </p:nvSpPr>
        <p:spPr bwMode="auto">
          <a:xfrm>
            <a:off x="4872214" y="4615755"/>
            <a:ext cx="1825978" cy="400110"/>
          </a:xfrm>
          <a:prstGeom prst="rect">
            <a:avLst/>
          </a:prstGeom>
          <a:noFill/>
          <a:ln>
            <a:noFill/>
          </a:ln>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eaLnBrk="1" hangingPunct="1">
              <a:lnSpc>
                <a:spcPct val="80000"/>
              </a:lnSpc>
              <a:buFont typeface="Wingdings" pitchFamily="2" charset="2"/>
              <a:buNone/>
            </a:pPr>
            <a:r>
              <a:rPr lang="en-US" altLang="en-US" sz="2400" dirty="0" smtClean="0">
                <a:solidFill>
                  <a:srgbClr val="FF610D"/>
                </a:solidFill>
                <a:latin typeface="Arial"/>
                <a:cs typeface="Arial"/>
              </a:rPr>
              <a:t>Executing</a:t>
            </a:r>
            <a:endParaRPr lang="en-US" altLang="en-US" sz="2400" dirty="0">
              <a:solidFill>
                <a:srgbClr val="FF610D"/>
              </a:solidFill>
              <a:latin typeface="Arial"/>
              <a:cs typeface="Arial"/>
            </a:endParaRPr>
          </a:p>
        </p:txBody>
      </p:sp>
      <p:sp>
        <p:nvSpPr>
          <p:cNvPr id="14" name="Rectangle 4"/>
          <p:cNvSpPr>
            <a:spLocks noChangeArrowheads="1"/>
          </p:cNvSpPr>
          <p:nvPr/>
        </p:nvSpPr>
        <p:spPr bwMode="auto">
          <a:xfrm>
            <a:off x="7172326" y="4615755"/>
            <a:ext cx="1825978" cy="991041"/>
          </a:xfrm>
          <a:prstGeom prst="rect">
            <a:avLst/>
          </a:prstGeom>
          <a:noFill/>
          <a:ln>
            <a:noFill/>
          </a:ln>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eaLnBrk="1" hangingPunct="1">
              <a:lnSpc>
                <a:spcPct val="80000"/>
              </a:lnSpc>
              <a:buFont typeface="Wingdings" pitchFamily="2" charset="2"/>
              <a:buNone/>
            </a:pPr>
            <a:r>
              <a:rPr lang="en-US" altLang="en-US" sz="2400" dirty="0" smtClean="0">
                <a:solidFill>
                  <a:srgbClr val="FF610D"/>
                </a:solidFill>
                <a:latin typeface="Arial"/>
                <a:cs typeface="Arial"/>
              </a:rPr>
              <a:t>Monitoring and Controlling</a:t>
            </a:r>
            <a:endParaRPr lang="en-US" altLang="en-US" sz="2400" dirty="0">
              <a:solidFill>
                <a:srgbClr val="FF610D"/>
              </a:solidFill>
              <a:latin typeface="Arial"/>
              <a:cs typeface="Arial"/>
            </a:endParaRPr>
          </a:p>
        </p:txBody>
      </p:sp>
      <p:sp>
        <p:nvSpPr>
          <p:cNvPr id="15" name="Rectangle 4"/>
          <p:cNvSpPr>
            <a:spLocks noChangeArrowheads="1"/>
          </p:cNvSpPr>
          <p:nvPr/>
        </p:nvSpPr>
        <p:spPr bwMode="auto">
          <a:xfrm>
            <a:off x="9472437" y="4615755"/>
            <a:ext cx="1825978" cy="400110"/>
          </a:xfrm>
          <a:prstGeom prst="rect">
            <a:avLst/>
          </a:prstGeom>
          <a:noFill/>
          <a:ln>
            <a:noFill/>
          </a:ln>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algn="ctr" eaLnBrk="1" hangingPunct="1">
              <a:lnSpc>
                <a:spcPct val="80000"/>
              </a:lnSpc>
              <a:buFont typeface="Wingdings" pitchFamily="2" charset="2"/>
              <a:buNone/>
            </a:pPr>
            <a:r>
              <a:rPr lang="en-US" altLang="en-US" sz="2400" dirty="0" smtClean="0">
                <a:solidFill>
                  <a:srgbClr val="FF610D"/>
                </a:solidFill>
                <a:latin typeface="Arial"/>
                <a:cs typeface="Arial"/>
              </a:rPr>
              <a:t>Closing</a:t>
            </a:r>
            <a:endParaRPr lang="en-US" altLang="en-US" sz="2400" dirty="0">
              <a:solidFill>
                <a:srgbClr val="FF610D"/>
              </a:solidFill>
              <a:latin typeface="Arial"/>
              <a:cs typeface="Arial"/>
            </a:endParaRPr>
          </a:p>
        </p:txBody>
      </p:sp>
    </p:spTree>
    <p:extLst>
      <p:ext uri="{BB962C8B-B14F-4D97-AF65-F5344CB8AC3E}">
        <p14:creationId xmlns:p14="http://schemas.microsoft.com/office/powerpoint/2010/main" val="3657816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Summary and Review</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6" y="1828800"/>
            <a:ext cx="11558588" cy="4178300"/>
          </a:xfrm>
        </p:spPr>
        <p:txBody>
          <a:bodyPr/>
          <a:lstStyle/>
          <a:p>
            <a:pPr>
              <a:defRPr/>
            </a:pPr>
            <a:r>
              <a:rPr lang="en-US" sz="2800" dirty="0">
                <a:solidFill>
                  <a:srgbClr val="FF610D"/>
                </a:solidFill>
              </a:rPr>
              <a:t>The following basic questions should be answered when </a:t>
            </a:r>
            <a:r>
              <a:rPr lang="en-US" sz="2800" dirty="0" smtClean="0">
                <a:solidFill>
                  <a:srgbClr val="FF610D"/>
                </a:solidFill>
              </a:rPr>
              <a:t/>
            </a:r>
            <a:br>
              <a:rPr lang="en-US" sz="2800" dirty="0" smtClean="0">
                <a:solidFill>
                  <a:srgbClr val="FF610D"/>
                </a:solidFill>
              </a:rPr>
            </a:br>
            <a:r>
              <a:rPr lang="en-US" sz="2800" dirty="0" smtClean="0">
                <a:solidFill>
                  <a:srgbClr val="FF610D"/>
                </a:solidFill>
              </a:rPr>
              <a:t>starting </a:t>
            </a:r>
            <a:r>
              <a:rPr lang="en-US" sz="2800" dirty="0">
                <a:solidFill>
                  <a:srgbClr val="FF610D"/>
                </a:solidFill>
              </a:rPr>
              <a:t>any project:</a:t>
            </a:r>
          </a:p>
          <a:p>
            <a:pPr marL="342900" indent="-342900">
              <a:buFont typeface="Arial"/>
              <a:buChar char="•"/>
              <a:defRPr/>
            </a:pPr>
            <a:r>
              <a:rPr lang="en-US" dirty="0"/>
              <a:t>What are you going to deliver or accomplish?</a:t>
            </a:r>
          </a:p>
          <a:p>
            <a:pPr marL="342900" indent="-342900">
              <a:buFont typeface="Arial"/>
              <a:buChar char="•"/>
              <a:defRPr/>
            </a:pPr>
            <a:r>
              <a:rPr lang="en-US" dirty="0"/>
              <a:t>When will you produce deliverables?</a:t>
            </a:r>
          </a:p>
          <a:p>
            <a:pPr marL="342900" indent="-342900">
              <a:buFont typeface="Arial"/>
              <a:buChar char="•"/>
              <a:defRPr/>
            </a:pPr>
            <a:r>
              <a:rPr lang="en-US" dirty="0"/>
              <a:t>Who are your stakeholders (customers, sponsors, end users, team members)?</a:t>
            </a:r>
          </a:p>
          <a:p>
            <a:pPr marL="342900" indent="-342900">
              <a:buFont typeface="Arial"/>
              <a:buChar char="•"/>
              <a:defRPr/>
            </a:pPr>
            <a:r>
              <a:rPr lang="en-US" dirty="0"/>
              <a:t>Why is the work necessary?</a:t>
            </a:r>
          </a:p>
          <a:p>
            <a:pPr marL="342900" indent="-342900">
              <a:buFont typeface="Arial"/>
              <a:buChar char="•"/>
              <a:defRPr/>
            </a:pPr>
            <a:r>
              <a:rPr lang="en-US" dirty="0"/>
              <a:t>Where will the project outcomes be used, delivered, or built when appropriate?</a:t>
            </a:r>
          </a:p>
          <a:p>
            <a:pPr marL="342900" indent="-342900">
              <a:buFont typeface="Arial"/>
              <a:buChar char="•"/>
              <a:defRPr/>
            </a:pPr>
            <a:r>
              <a:rPr lang="en-US" dirty="0"/>
              <a:t>How will you accomplish and manage the objectives? How will you measure success</a:t>
            </a:r>
            <a:r>
              <a:rPr lang="en-US" dirty="0" smtClean="0"/>
              <a:t>?</a:t>
            </a:r>
            <a:endParaRPr lang="en-US" dirty="0"/>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68</a:t>
            </a:fld>
            <a:endParaRPr lang="en-US"/>
          </a:p>
        </p:txBody>
      </p:sp>
    </p:spTree>
    <p:extLst>
      <p:ext uri="{BB962C8B-B14F-4D97-AF65-F5344CB8AC3E}">
        <p14:creationId xmlns:p14="http://schemas.microsoft.com/office/powerpoint/2010/main" val="21601463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Summary and Review</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10836275" cy="4178300"/>
          </a:xfrm>
        </p:spPr>
        <p:txBody>
          <a:bodyPr/>
          <a:lstStyle/>
          <a:p>
            <a:pPr marL="342900" indent="-342900">
              <a:buFont typeface="Arial"/>
              <a:buChar char="•"/>
            </a:pPr>
            <a:r>
              <a:rPr lang="en-US" altLang="en-US" dirty="0"/>
              <a:t>It is important to train and mentor the individuals involved in the project.</a:t>
            </a:r>
          </a:p>
          <a:p>
            <a:pPr marL="342900" indent="-342900">
              <a:buFont typeface="Arial"/>
              <a:buChar char="•"/>
            </a:pPr>
            <a:r>
              <a:rPr lang="en-US" altLang="en-US" dirty="0"/>
              <a:t>It is extremely important to communicate with all stakeholders throughout the process, and to document and share information regarding the status of the project.</a:t>
            </a:r>
          </a:p>
          <a:p>
            <a:pPr marL="342900" indent="-342900">
              <a:buFont typeface="Arial"/>
              <a:buChar char="•"/>
            </a:pPr>
            <a:r>
              <a:rPr lang="en-US" altLang="en-US" dirty="0"/>
              <a:t>Without communication you cannot be successful.</a:t>
            </a:r>
          </a:p>
          <a:p>
            <a:pPr marL="342900" indent="-342900">
              <a:buFont typeface="Arial"/>
              <a:buChar char="•"/>
            </a:pPr>
            <a:r>
              <a:rPr lang="en-US" altLang="en-US" dirty="0"/>
              <a:t>Ensure that any contractual agreements used during the project are closed, and that all appropriate invoices are processed for final payment</a:t>
            </a:r>
            <a:r>
              <a:rPr lang="en-US" altLang="en-US" dirty="0" smtClean="0"/>
              <a:t>.</a:t>
            </a:r>
            <a:endParaRPr lang="en-US" altLang="en-US" dirty="0"/>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69</a:t>
            </a:fld>
            <a:endParaRPr lang="en-US"/>
          </a:p>
        </p:txBody>
      </p:sp>
    </p:spTree>
    <p:extLst>
      <p:ext uri="{BB962C8B-B14F-4D97-AF65-F5344CB8AC3E}">
        <p14:creationId xmlns:p14="http://schemas.microsoft.com/office/powerpoint/2010/main" val="202281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quote-bubble-rebran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325" y="4159154"/>
            <a:ext cx="1349173" cy="1268223"/>
          </a:xfrm>
          <a:prstGeom prst="rect">
            <a:avLst/>
          </a:prstGeom>
        </p:spPr>
      </p:pic>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What is a Project?</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837237" cy="3336779"/>
          </a:xfrm>
        </p:spPr>
        <p:txBody>
          <a:bodyPr/>
          <a:lstStyle/>
          <a:p>
            <a:pPr marL="342900" indent="-342900">
              <a:buFont typeface="Arial"/>
              <a:buChar char="•"/>
            </a:pPr>
            <a:r>
              <a:rPr lang="en-US" altLang="en-US" dirty="0"/>
              <a:t>A project is a temporary endeavor with a definite beginning and end, </a:t>
            </a:r>
          </a:p>
          <a:p>
            <a:r>
              <a:rPr lang="en-US" altLang="en-US" i="1" dirty="0"/>
              <a:t>    and</a:t>
            </a:r>
          </a:p>
          <a:p>
            <a:pPr marL="342900" indent="-342900">
              <a:buFont typeface="Arial"/>
              <a:buChar char="•"/>
            </a:pPr>
            <a:r>
              <a:rPr lang="en-US" altLang="en-US" dirty="0"/>
              <a:t>It creates or produces a unique product, service or result</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7</a:t>
            </a:fld>
            <a:endParaRPr lang="en-US"/>
          </a:p>
        </p:txBody>
      </p:sp>
      <p:pic>
        <p:nvPicPr>
          <p:cNvPr id="10" name="Picture 9" descr="bigstock-Young-students-at-brainstormin-14729830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3999" y="1828800"/>
            <a:ext cx="5333808" cy="3556507"/>
          </a:xfrm>
          <a:prstGeom prst="rect">
            <a:avLst/>
          </a:prstGeom>
        </p:spPr>
      </p:pic>
      <p:sp>
        <p:nvSpPr>
          <p:cNvPr id="11" name="Text Box 12"/>
          <p:cNvSpPr txBox="1">
            <a:spLocks noChangeArrowheads="1"/>
          </p:cNvSpPr>
          <p:nvPr/>
        </p:nvSpPr>
        <p:spPr bwMode="auto">
          <a:xfrm>
            <a:off x="1741138" y="4345920"/>
            <a:ext cx="4499854" cy="114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eaLnBrk="1" hangingPunct="1">
              <a:lnSpc>
                <a:spcPct val="80000"/>
              </a:lnSpc>
              <a:buFont typeface="Wingdings" pitchFamily="2" charset="2"/>
              <a:buNone/>
            </a:pPr>
            <a:r>
              <a:rPr lang="en-US" altLang="en-US" sz="2800" dirty="0" smtClean="0">
                <a:solidFill>
                  <a:srgbClr val="FF610D"/>
                </a:solidFill>
                <a:latin typeface="Arial"/>
                <a:cs typeface="Arial"/>
              </a:rPr>
              <a:t>What are the key components of a successful project?</a:t>
            </a:r>
            <a:endParaRPr lang="en-US" altLang="en-US" sz="2800" dirty="0">
              <a:solidFill>
                <a:srgbClr val="FF610D"/>
              </a:solidFill>
              <a:latin typeface="Arial"/>
              <a:cs typeface="Arial"/>
            </a:endParaRPr>
          </a:p>
        </p:txBody>
      </p:sp>
    </p:spTree>
    <p:extLst>
      <p:ext uri="{BB962C8B-B14F-4D97-AF65-F5344CB8AC3E}">
        <p14:creationId xmlns:p14="http://schemas.microsoft.com/office/powerpoint/2010/main" val="2119480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Summary and Review</a:t>
            </a:r>
            <a:endParaRPr lang="en-US" dirty="0">
              <a:solidFill>
                <a:schemeClr val="bg1"/>
              </a:solidFill>
            </a:endParaRPr>
          </a:p>
        </p:txBody>
      </p:sp>
      <p:sp>
        <p:nvSpPr>
          <p:cNvPr id="3" name="Content Placeholder 2">
            <a:extLst>
              <a:ext uri="{FF2B5EF4-FFF2-40B4-BE49-F238E27FC236}">
                <a16:creationId xmlns:a16="http://schemas.microsoft.com/office/drawing/2014/main" xmlns="" id="{DBE6F3D1-978A-7C4E-9DA7-0D1562E07FE0}"/>
              </a:ext>
            </a:extLst>
          </p:cNvPr>
          <p:cNvSpPr>
            <a:spLocks noGrp="1"/>
          </p:cNvSpPr>
          <p:nvPr>
            <p:ph idx="1"/>
          </p:nvPr>
        </p:nvSpPr>
        <p:spPr>
          <a:xfrm>
            <a:off x="314325" y="1828800"/>
            <a:ext cx="5837237" cy="3787422"/>
          </a:xfrm>
        </p:spPr>
        <p:txBody>
          <a:bodyPr/>
          <a:lstStyle/>
          <a:p>
            <a:pPr marL="342900" indent="-342900">
              <a:buFont typeface="Arial"/>
              <a:buChar char="•"/>
            </a:pPr>
            <a:r>
              <a:rPr lang="en-US" altLang="en-US" dirty="0"/>
              <a:t>Project Sponsors typically take responsibility for signing off on the completion of all agreed upon work.   </a:t>
            </a:r>
          </a:p>
          <a:p>
            <a:pPr marL="342900" indent="-342900">
              <a:buFont typeface="Arial"/>
              <a:buChar char="•"/>
            </a:pPr>
            <a:r>
              <a:rPr lang="en-US" altLang="en-US" dirty="0"/>
              <a:t>Other stakeholders may also wish to be involved in the signoff process. </a:t>
            </a: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70</a:t>
            </a:fld>
            <a:endParaRPr lang="en-US"/>
          </a:p>
        </p:txBody>
      </p:sp>
      <p:pic>
        <p:nvPicPr>
          <p:cNvPr id="9" name="Picture 8" descr="bigstock--19967027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5316" y="1919111"/>
            <a:ext cx="5497597" cy="3697111"/>
          </a:xfrm>
          <a:prstGeom prst="rect">
            <a:avLst/>
          </a:prstGeom>
        </p:spPr>
      </p:pic>
    </p:spTree>
    <p:extLst>
      <p:ext uri="{BB962C8B-B14F-4D97-AF65-F5344CB8AC3E}">
        <p14:creationId xmlns:p14="http://schemas.microsoft.com/office/powerpoint/2010/main" val="1773601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p:txBody>
          <a:bodyPr/>
          <a:lstStyle/>
          <a:p>
            <a:r>
              <a:rPr lang="en-US" dirty="0" smtClean="0"/>
              <a:t>QUESTIONS?</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71</a:t>
            </a:fld>
            <a:endParaRPr lang="en-US"/>
          </a:p>
        </p:txBody>
      </p:sp>
    </p:spTree>
    <p:extLst>
      <p:ext uri="{BB962C8B-B14F-4D97-AF65-F5344CB8AC3E}">
        <p14:creationId xmlns:p14="http://schemas.microsoft.com/office/powerpoint/2010/main" val="3009181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a:xfrm>
            <a:off x="329184" y="2157476"/>
            <a:ext cx="5695382" cy="3938524"/>
          </a:xfrm>
        </p:spPr>
        <p:txBody>
          <a:bodyPr/>
          <a:lstStyle/>
          <a:p>
            <a:r>
              <a:rPr lang="en-US" dirty="0" smtClean="0"/>
              <a:t>PLEASE COMPLETE THE TRAINING EVALUATION AND RETURN TO THE INSTRUCTOR </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72</a:t>
            </a:fld>
            <a:endParaRPr lang="en-US"/>
          </a:p>
        </p:txBody>
      </p:sp>
    </p:spTree>
    <p:extLst>
      <p:ext uri="{BB962C8B-B14F-4D97-AF65-F5344CB8AC3E}">
        <p14:creationId xmlns:p14="http://schemas.microsoft.com/office/powerpoint/2010/main" val="3145975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548140-24C0-B646-8E82-5F287928DA90}"/>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a16="http://schemas.microsoft.com/office/drawing/2014/main" xmlns="" id="{A417956E-D1D7-0946-BE71-6B7039C0D345}"/>
              </a:ext>
            </a:extLst>
          </p:cNvPr>
          <p:cNvSpPr>
            <a:spLocks noGrp="1"/>
          </p:cNvSpPr>
          <p:nvPr>
            <p:ph type="body" sz="quarter" idx="10"/>
          </p:nvPr>
        </p:nvSpPr>
        <p:spPr/>
        <p:txBody>
          <a:bodyPr/>
          <a:lstStyle/>
          <a:p>
            <a:r>
              <a:rPr lang="en-US" dirty="0"/>
              <a:t>Contact name</a:t>
            </a:r>
          </a:p>
          <a:p>
            <a:r>
              <a:rPr lang="en-US" dirty="0"/>
              <a:t>Title</a:t>
            </a:r>
          </a:p>
          <a:p>
            <a:pPr lvl="1"/>
            <a:r>
              <a:rPr lang="en-US" dirty="0"/>
              <a:t>Email phone or address</a:t>
            </a:r>
          </a:p>
        </p:txBody>
      </p:sp>
    </p:spTree>
    <p:extLst>
      <p:ext uri="{BB962C8B-B14F-4D97-AF65-F5344CB8AC3E}">
        <p14:creationId xmlns:p14="http://schemas.microsoft.com/office/powerpoint/2010/main" val="57377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xmlns="" id="{D1903DF1-98E4-7943-9E91-F0FC396A8053}"/>
              </a:ext>
            </a:extLst>
          </p:cNvPr>
          <p:cNvSpPr txBox="1">
            <a:spLocks/>
          </p:cNvSpPr>
          <p:nvPr/>
        </p:nvSpPr>
        <p:spPr>
          <a:xfrm>
            <a:off x="0" y="0"/>
            <a:ext cx="12187238" cy="1032933"/>
          </a:xfrm>
          <a:prstGeom prst="rect">
            <a:avLst/>
          </a:prstGeom>
          <a:solidFill>
            <a:srgbClr val="FF610D"/>
          </a:solidFill>
        </p:spPr>
        <p:txBody>
          <a:bodyPr/>
          <a:lst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xmlns="" id="{4D3C4663-71F1-CA45-A7CF-CC4960D93326}"/>
              </a:ext>
            </a:extLst>
          </p:cNvPr>
          <p:cNvSpPr>
            <a:spLocks noGrp="1"/>
          </p:cNvSpPr>
          <p:nvPr>
            <p:ph type="title"/>
          </p:nvPr>
        </p:nvSpPr>
        <p:spPr/>
        <p:txBody>
          <a:bodyPr/>
          <a:lstStyle/>
          <a:p>
            <a:r>
              <a:rPr lang="en-US" dirty="0" smtClean="0">
                <a:solidFill>
                  <a:schemeClr val="bg1"/>
                </a:solidFill>
              </a:rPr>
              <a:t>What is a Project?</a:t>
            </a:r>
            <a:endParaRPr lang="en-US" dirty="0">
              <a:solidFill>
                <a:schemeClr val="bg1"/>
              </a:solidFill>
            </a:endParaRPr>
          </a:p>
        </p:txBody>
      </p:sp>
      <p:sp>
        <p:nvSpPr>
          <p:cNvPr id="4" name="Date Placeholder 3">
            <a:extLst>
              <a:ext uri="{FF2B5EF4-FFF2-40B4-BE49-F238E27FC236}">
                <a16:creationId xmlns:a16="http://schemas.microsoft.com/office/drawing/2014/main" xmlns="" id="{17880F3D-7D47-A94A-8E9F-DF8027DBBB0A}"/>
              </a:ext>
            </a:extLst>
          </p:cNvPr>
          <p:cNvSpPr>
            <a:spLocks noGrp="1"/>
          </p:cNvSpPr>
          <p:nvPr>
            <p:ph type="dt" sz="half" idx="10"/>
          </p:nvPr>
        </p:nvSpPr>
        <p:spPr/>
        <p:txBody>
          <a:bodyPr/>
          <a:lstStyle/>
          <a:p>
            <a:fld id="{1A60B088-76CD-7B41-9E69-235958D68474}" type="datetime3">
              <a:rPr lang="en-US" smtClean="0"/>
              <a:t>13 April 2020</a:t>
            </a:fld>
            <a:endParaRPr lang="en-US"/>
          </a:p>
        </p:txBody>
      </p:sp>
      <p:sp>
        <p:nvSpPr>
          <p:cNvPr id="5" name="Footer Placeholder 4">
            <a:extLst>
              <a:ext uri="{FF2B5EF4-FFF2-40B4-BE49-F238E27FC236}">
                <a16:creationId xmlns:a16="http://schemas.microsoft.com/office/drawing/2014/main" xmlns="" id="{0055C3B5-DC14-954E-9C19-C62140CB72D7}"/>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6" name="Slide Number Placeholder 5">
            <a:extLst>
              <a:ext uri="{FF2B5EF4-FFF2-40B4-BE49-F238E27FC236}">
                <a16:creationId xmlns:a16="http://schemas.microsoft.com/office/drawing/2014/main" xmlns="" id="{720B69CA-1C9A-7045-8861-E0372493136A}"/>
              </a:ext>
            </a:extLst>
          </p:cNvPr>
          <p:cNvSpPr>
            <a:spLocks noGrp="1"/>
          </p:cNvSpPr>
          <p:nvPr>
            <p:ph type="sldNum" sz="quarter" idx="12"/>
          </p:nvPr>
        </p:nvSpPr>
        <p:spPr/>
        <p:txBody>
          <a:bodyPr/>
          <a:lstStyle/>
          <a:p>
            <a:fld id="{6973FCEF-5573-7E43-8272-70C9D66591DA}" type="slidenum">
              <a:rPr lang="en-US" smtClean="0"/>
              <a:t>8</a:t>
            </a:fld>
            <a:endParaRPr lang="en-US"/>
          </a:p>
        </p:txBody>
      </p:sp>
      <p:sp>
        <p:nvSpPr>
          <p:cNvPr id="13" name="Rectangle 4"/>
          <p:cNvSpPr>
            <a:spLocks noChangeArrowheads="1"/>
          </p:cNvSpPr>
          <p:nvPr/>
        </p:nvSpPr>
        <p:spPr bwMode="auto">
          <a:xfrm>
            <a:off x="1253858" y="2515135"/>
            <a:ext cx="9694334" cy="400110"/>
          </a:xfrm>
          <a:prstGeom prst="rect">
            <a:avLst/>
          </a:prstGeom>
          <a:noFill/>
          <a:ln>
            <a:noFill/>
          </a:ln>
          <a:extLst/>
        </p:spPr>
        <p:txBody>
          <a:bodyPr wrap="square">
            <a:spAutoFit/>
          </a:bodyPr>
          <a:lstStyle>
            <a:lvl1pPr algn="l">
              <a:spcBef>
                <a:spcPct val="20000"/>
              </a:spcBef>
              <a:buClr>
                <a:srgbClr val="ED1164"/>
              </a:buClr>
              <a:buFont typeface="Wingdings" pitchFamily="2" charset="2"/>
              <a:buChar char="§"/>
              <a:defRPr sz="3200">
                <a:solidFill>
                  <a:srgbClr val="543019"/>
                </a:solidFill>
                <a:latin typeface="Trebuchet MS" pitchFamily="34" charset="0"/>
              </a:defRPr>
            </a:lvl1pPr>
            <a:lvl2pPr marL="742950" indent="-285750" algn="l">
              <a:spcBef>
                <a:spcPct val="20000"/>
              </a:spcBef>
              <a:buClr>
                <a:srgbClr val="ED1164"/>
              </a:buClr>
              <a:buFont typeface="Wingdings" pitchFamily="2" charset="2"/>
              <a:buChar char="§"/>
              <a:defRPr sz="2800">
                <a:solidFill>
                  <a:srgbClr val="543019"/>
                </a:solidFill>
                <a:latin typeface="Trebuchet MS" pitchFamily="34" charset="0"/>
              </a:defRPr>
            </a:lvl2pPr>
            <a:lvl3pPr marL="1143000" indent="-228600" algn="l">
              <a:spcBef>
                <a:spcPct val="20000"/>
              </a:spcBef>
              <a:buClr>
                <a:srgbClr val="ED1164"/>
              </a:buClr>
              <a:buFont typeface="Wingdings" pitchFamily="2" charset="2"/>
              <a:buChar char="§"/>
              <a:defRPr sz="2400">
                <a:solidFill>
                  <a:srgbClr val="543019"/>
                </a:solidFill>
                <a:latin typeface="Trebuchet MS" pitchFamily="34" charset="0"/>
              </a:defRPr>
            </a:lvl3pPr>
            <a:lvl4pPr marL="1600200" indent="-228600" algn="l">
              <a:spcBef>
                <a:spcPct val="20000"/>
              </a:spcBef>
              <a:buClr>
                <a:srgbClr val="ED1164"/>
              </a:buClr>
              <a:buFont typeface="Wingdings" pitchFamily="2" charset="2"/>
              <a:buChar char="§"/>
              <a:defRPr sz="2000">
                <a:solidFill>
                  <a:srgbClr val="543019"/>
                </a:solidFill>
                <a:latin typeface="Trebuchet MS" pitchFamily="34" charset="0"/>
              </a:defRPr>
            </a:lvl4pPr>
            <a:lvl5pPr marL="2057400" indent="-228600" algn="l">
              <a:spcBef>
                <a:spcPct val="20000"/>
              </a:spcBef>
              <a:buClr>
                <a:srgbClr val="ED1164"/>
              </a:buClr>
              <a:buFont typeface="Wingdings" pitchFamily="2" charset="2"/>
              <a:buChar char="§"/>
              <a:defRPr sz="2000">
                <a:solidFill>
                  <a:srgbClr val="543019"/>
                </a:solidFill>
                <a:latin typeface="Trebuchet MS" pitchFamily="34" charset="0"/>
              </a:defRPr>
            </a:lvl5pPr>
            <a:lvl6pPr marL="25146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6pPr>
            <a:lvl7pPr marL="29718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7pPr>
            <a:lvl8pPr marL="34290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8pPr>
            <a:lvl9pPr marL="3886200" indent="-228600" eaLnBrk="0" fontAlgn="base" hangingPunct="0">
              <a:spcBef>
                <a:spcPct val="20000"/>
              </a:spcBef>
              <a:spcAft>
                <a:spcPct val="0"/>
              </a:spcAft>
              <a:buClr>
                <a:srgbClr val="ED1164"/>
              </a:buClr>
              <a:buFont typeface="Wingdings" pitchFamily="2" charset="2"/>
              <a:buChar char="§"/>
              <a:defRPr sz="2000">
                <a:solidFill>
                  <a:srgbClr val="543019"/>
                </a:solidFill>
                <a:latin typeface="Trebuchet MS" pitchFamily="34" charset="0"/>
              </a:defRPr>
            </a:lvl9pPr>
          </a:lstStyle>
          <a:p>
            <a:pPr eaLnBrk="1" hangingPunct="1">
              <a:lnSpc>
                <a:spcPct val="80000"/>
              </a:lnSpc>
              <a:buFont typeface="Wingdings" pitchFamily="2" charset="2"/>
              <a:buNone/>
            </a:pPr>
            <a:r>
              <a:rPr lang="en-US" altLang="en-US" sz="2400" dirty="0" smtClean="0">
                <a:solidFill>
                  <a:schemeClr val="tx1"/>
                </a:solidFill>
                <a:latin typeface="Arial"/>
                <a:cs typeface="Arial"/>
              </a:rPr>
              <a:t>Exercise </a:t>
            </a:r>
            <a:r>
              <a:rPr lang="en-US" altLang="en-US" sz="2400" dirty="0">
                <a:solidFill>
                  <a:schemeClr val="tx1"/>
                </a:solidFill>
                <a:latin typeface="Arial"/>
                <a:cs typeface="Arial"/>
              </a:rPr>
              <a:t>1 in the </a:t>
            </a:r>
            <a:r>
              <a:rPr lang="en-US" altLang="en-US" sz="2400" i="1" dirty="0" smtClean="0">
                <a:solidFill>
                  <a:schemeClr val="tx1"/>
                </a:solidFill>
                <a:latin typeface="Arial"/>
                <a:cs typeface="Arial"/>
              </a:rPr>
              <a:t>Project </a:t>
            </a:r>
            <a:r>
              <a:rPr lang="en-US" altLang="en-US" sz="2400" i="1" dirty="0">
                <a:solidFill>
                  <a:schemeClr val="tx1"/>
                </a:solidFill>
                <a:latin typeface="Arial"/>
                <a:cs typeface="Arial"/>
              </a:rPr>
              <a:t>Management Skills for Life </a:t>
            </a:r>
            <a:r>
              <a:rPr lang="en-US" altLang="en-US" sz="2400" dirty="0" smtClean="0">
                <a:solidFill>
                  <a:schemeClr val="tx1"/>
                </a:solidFill>
                <a:latin typeface="Arial"/>
                <a:cs typeface="Arial"/>
              </a:rPr>
              <a:t>Document</a:t>
            </a:r>
            <a:endParaRPr lang="en-US" altLang="en-US" sz="2400" dirty="0">
              <a:solidFill>
                <a:schemeClr val="tx1"/>
              </a:solidFill>
              <a:latin typeface="Arial"/>
              <a:cs typeface="Arial"/>
            </a:endParaRPr>
          </a:p>
        </p:txBody>
      </p:sp>
      <p:sp>
        <p:nvSpPr>
          <p:cNvPr id="14" name="TextBox 13"/>
          <p:cNvSpPr txBox="1"/>
          <p:nvPr/>
        </p:nvSpPr>
        <p:spPr>
          <a:xfrm>
            <a:off x="1239830" y="1904461"/>
            <a:ext cx="7011728" cy="523220"/>
          </a:xfrm>
          <a:prstGeom prst="rect">
            <a:avLst/>
          </a:prstGeom>
          <a:noFill/>
        </p:spPr>
        <p:txBody>
          <a:bodyPr wrap="square" rtlCol="0">
            <a:spAutoFit/>
          </a:bodyPr>
          <a:lstStyle/>
          <a:p>
            <a:r>
              <a:rPr lang="en-US" sz="2800" dirty="0" smtClean="0">
                <a:solidFill>
                  <a:srgbClr val="FF610D"/>
                </a:solidFill>
                <a:latin typeface="Arial"/>
                <a:cs typeface="Arial"/>
              </a:rPr>
              <a:t>Exercise 1 and Discussion</a:t>
            </a:r>
            <a:endParaRPr lang="en-US" sz="2800" dirty="0">
              <a:solidFill>
                <a:srgbClr val="FF610D"/>
              </a:solidFill>
              <a:latin typeface="Arial"/>
              <a:cs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705" y="1789637"/>
            <a:ext cx="856721" cy="856721"/>
          </a:xfrm>
          <a:prstGeom prst="rect">
            <a:avLst/>
          </a:prstGeom>
        </p:spPr>
      </p:pic>
      <p:pic>
        <p:nvPicPr>
          <p:cNvPr id="17" name="Picture 16" descr="PPT_peop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704" y="3550245"/>
            <a:ext cx="11563549" cy="2583855"/>
          </a:xfrm>
          <a:prstGeom prst="rect">
            <a:avLst/>
          </a:prstGeom>
        </p:spPr>
      </p:pic>
    </p:spTree>
    <p:extLst>
      <p:ext uri="{BB962C8B-B14F-4D97-AF65-F5344CB8AC3E}">
        <p14:creationId xmlns:p14="http://schemas.microsoft.com/office/powerpoint/2010/main" val="1924341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738B1-1B38-694F-9270-48AAA84A5418}"/>
              </a:ext>
            </a:extLst>
          </p:cNvPr>
          <p:cNvSpPr>
            <a:spLocks noGrp="1"/>
          </p:cNvSpPr>
          <p:nvPr>
            <p:ph type="ctrTitle"/>
          </p:nvPr>
        </p:nvSpPr>
        <p:spPr/>
        <p:txBody>
          <a:bodyPr/>
          <a:lstStyle/>
          <a:p>
            <a:r>
              <a:rPr lang="en-US" dirty="0" smtClean="0"/>
              <a:t>WHAT IS A </a:t>
            </a:r>
            <a:br>
              <a:rPr lang="en-US" dirty="0" smtClean="0"/>
            </a:br>
            <a:r>
              <a:rPr lang="en-US" dirty="0" smtClean="0"/>
              <a:t>PROJECT MANAGER?</a:t>
            </a:r>
            <a:endParaRPr lang="en-US" dirty="0"/>
          </a:p>
        </p:txBody>
      </p:sp>
      <p:sp>
        <p:nvSpPr>
          <p:cNvPr id="3" name="Date Placeholder 2">
            <a:extLst>
              <a:ext uri="{FF2B5EF4-FFF2-40B4-BE49-F238E27FC236}">
                <a16:creationId xmlns:a16="http://schemas.microsoft.com/office/drawing/2014/main" xmlns="" id="{E709892B-5D9A-3D43-81E1-E98321B47EB3}"/>
              </a:ext>
            </a:extLst>
          </p:cNvPr>
          <p:cNvSpPr>
            <a:spLocks noGrp="1"/>
          </p:cNvSpPr>
          <p:nvPr>
            <p:ph type="dt" sz="half" idx="10"/>
          </p:nvPr>
        </p:nvSpPr>
        <p:spPr/>
        <p:txBody>
          <a:bodyPr/>
          <a:lstStyle/>
          <a:p>
            <a:fld id="{A4CD585D-B8E9-5E48-9F1B-D934391BB022}" type="datetime3">
              <a:rPr lang="en-US" smtClean="0"/>
              <a:t>13 April 2020</a:t>
            </a:fld>
            <a:endParaRPr lang="en-US"/>
          </a:p>
        </p:txBody>
      </p:sp>
      <p:sp>
        <p:nvSpPr>
          <p:cNvPr id="4" name="Footer Placeholder 3">
            <a:extLst>
              <a:ext uri="{FF2B5EF4-FFF2-40B4-BE49-F238E27FC236}">
                <a16:creationId xmlns:a16="http://schemas.microsoft.com/office/drawing/2014/main" xmlns="" id="{95D6E989-0AB1-CA44-9B21-5943530456CF}"/>
              </a:ext>
            </a:extLst>
          </p:cNvPr>
          <p:cNvSpPr>
            <a:spLocks noGrp="1"/>
          </p:cNvSpPr>
          <p:nvPr>
            <p:ph type="ftr" sz="quarter" idx="11"/>
          </p:nvPr>
        </p:nvSpPr>
        <p:spPr/>
        <p:txBody>
          <a:bodyPr/>
          <a:lstStyle/>
          <a:p>
            <a:r>
              <a:rPr lang="en-US" dirty="0" smtClean="0"/>
              <a:t>Project Management Skills </a:t>
            </a:r>
            <a:r>
              <a:rPr lang="en-US" dirty="0"/>
              <a:t>for Life</a:t>
            </a:r>
            <a:r>
              <a:rPr lang="en-US" baseline="30000" dirty="0"/>
              <a:t>®</a:t>
            </a:r>
          </a:p>
        </p:txBody>
      </p:sp>
      <p:sp>
        <p:nvSpPr>
          <p:cNvPr id="5" name="Slide Number Placeholder 4">
            <a:extLst>
              <a:ext uri="{FF2B5EF4-FFF2-40B4-BE49-F238E27FC236}">
                <a16:creationId xmlns:a16="http://schemas.microsoft.com/office/drawing/2014/main" xmlns="" id="{E5EF9B26-7E0D-AE42-8AC9-92A13D9ACCFD}"/>
              </a:ext>
            </a:extLst>
          </p:cNvPr>
          <p:cNvSpPr>
            <a:spLocks noGrp="1"/>
          </p:cNvSpPr>
          <p:nvPr>
            <p:ph type="sldNum" sz="quarter" idx="12"/>
          </p:nvPr>
        </p:nvSpPr>
        <p:spPr/>
        <p:txBody>
          <a:bodyPr/>
          <a:lstStyle/>
          <a:p>
            <a:fld id="{6973FCEF-5573-7E43-8272-70C9D66591DA}" type="slidenum">
              <a:rPr lang="en-US" smtClean="0"/>
              <a:pPr/>
              <a:t>9</a:t>
            </a:fld>
            <a:endParaRPr lang="en-US"/>
          </a:p>
        </p:txBody>
      </p:sp>
    </p:spTree>
    <p:extLst>
      <p:ext uri="{BB962C8B-B14F-4D97-AF65-F5344CB8AC3E}">
        <p14:creationId xmlns:p14="http://schemas.microsoft.com/office/powerpoint/2010/main" val="3822554451"/>
      </p:ext>
    </p:extLst>
  </p:cSld>
  <p:clrMapOvr>
    <a:masterClrMapping/>
  </p:clrMapOvr>
</p:sld>
</file>

<file path=ppt/theme/theme1.xml><?xml version="1.0" encoding="utf-8"?>
<a:theme xmlns:a="http://schemas.openxmlformats.org/drawingml/2006/main"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A3657A49E6BA43AD3DB8850E0EA35E" ma:contentTypeVersion="12" ma:contentTypeDescription="Create a new document." ma:contentTypeScope="" ma:versionID="53c690081337f9f48559189e48d5e05f">
  <xsd:schema xmlns:xsd="http://www.w3.org/2001/XMLSchema" xmlns:xs="http://www.w3.org/2001/XMLSchema" xmlns:p="http://schemas.microsoft.com/office/2006/metadata/properties" xmlns:ns2="328fb47b-9443-4a6c-a005-9644fb9483d1" xmlns:ns3="3c8ca7db-4685-49c1-8e1c-83b614b9144c" targetNamespace="http://schemas.microsoft.com/office/2006/metadata/properties" ma:root="true" ma:fieldsID="75f39ef1ddcecd297ad4e0766a94a3a7" ns2:_="" ns3:_="">
    <xsd:import namespace="328fb47b-9443-4a6c-a005-9644fb9483d1"/>
    <xsd:import namespace="3c8ca7db-4685-49c1-8e1c-83b614b914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8fb47b-9443-4a6c-a005-9644fb9483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8ca7db-4685-49c1-8e1c-83b614b914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4D89B0-F33E-4435-9D55-538510AC3D4B}">
  <ds:schemaRefs>
    <ds:schemaRef ds:uri="http://schemas.microsoft.com/sharepoint/v3/contenttype/forms"/>
  </ds:schemaRefs>
</ds:datastoreItem>
</file>

<file path=customXml/itemProps2.xml><?xml version="1.0" encoding="utf-8"?>
<ds:datastoreItem xmlns:ds="http://schemas.openxmlformats.org/officeDocument/2006/customXml" ds:itemID="{9D8B9350-1BB3-4A6D-9DC8-F7E5335D46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8fb47b-9443-4a6c-a005-9644fb9483d1"/>
    <ds:schemaRef ds:uri="3c8ca7db-4685-49c1-8e1c-83b614b91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31775E-FD77-4D1E-9938-F4D5A3D3C8C0}">
  <ds:schemaRefs>
    <ds:schemaRef ds:uri="http://purl.org/dc/terms/"/>
    <ds:schemaRef ds:uri="http://schemas.microsoft.com/office/2006/documentManagement/types"/>
    <ds:schemaRef ds:uri="http://purl.org/dc/dcmitype/"/>
    <ds:schemaRef ds:uri="http://schemas.microsoft.com/office/infopath/2007/PartnerControls"/>
    <ds:schemaRef ds:uri="328fb47b-9443-4a6c-a005-9644fb9483d1"/>
    <ds:schemaRef ds:uri="http://purl.org/dc/elements/1.1/"/>
    <ds:schemaRef ds:uri="http://schemas.microsoft.com/office/2006/metadata/properties"/>
    <ds:schemaRef ds:uri="http://schemas.openxmlformats.org/package/2006/metadata/core-properties"/>
    <ds:schemaRef ds:uri="3c8ca7db-4685-49c1-8e1c-83b614b9144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PMI_ARIAL_0912_2019</Template>
  <TotalTime>912</TotalTime>
  <Words>6984</Words>
  <Application>Microsoft Office PowerPoint</Application>
  <PresentationFormat>Widescreen</PresentationFormat>
  <Paragraphs>1035</Paragraphs>
  <Slides>73</Slides>
  <Notes>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Arial</vt:lpstr>
      <vt:lpstr>Calibri</vt:lpstr>
      <vt:lpstr>Century Schoolbook</vt:lpstr>
      <vt:lpstr>GT Pressura Mono</vt:lpstr>
      <vt:lpstr>System Font Regular</vt:lpstr>
      <vt:lpstr>Trebuchet MS</vt:lpstr>
      <vt:lpstr>Wingdings</vt:lpstr>
      <vt:lpstr>Office Theme</vt:lpstr>
      <vt:lpstr>PROJECT MANAGEMENT SKILLS FOR LIFE®</vt:lpstr>
      <vt:lpstr>WHAT IS PROJECT MANAGEMENT?</vt:lpstr>
      <vt:lpstr>What is Project Management?</vt:lpstr>
      <vt:lpstr>Triple Constraint Diagram</vt:lpstr>
      <vt:lpstr>Class Exercise: Human Bingo</vt:lpstr>
      <vt:lpstr>WHAT IS A PROJECT?</vt:lpstr>
      <vt:lpstr>What is a Project?</vt:lpstr>
      <vt:lpstr>What is a Project?</vt:lpstr>
      <vt:lpstr>WHAT IS A  PROJECT MANAGER?</vt:lpstr>
      <vt:lpstr>Project Manager Discussion</vt:lpstr>
      <vt:lpstr>Project Manager Discussion</vt:lpstr>
      <vt:lpstr>WHAT IS A  STAKEHOLDER?</vt:lpstr>
      <vt:lpstr>What is a Stakeholder?</vt:lpstr>
      <vt:lpstr>WHAT IS A  SPONSOR?</vt:lpstr>
      <vt:lpstr>What is a Sponsor?</vt:lpstr>
      <vt:lpstr>WHAT IS A  TEAM MEMBER?</vt:lpstr>
      <vt:lpstr>What is a Team Member?</vt:lpstr>
      <vt:lpstr>Team Organizational Chart</vt:lpstr>
      <vt:lpstr>Discussion</vt:lpstr>
      <vt:lpstr>Class Exercise</vt:lpstr>
      <vt:lpstr>Project Team Discussion</vt:lpstr>
      <vt:lpstr>Project Team Discussion</vt:lpstr>
      <vt:lpstr>Project Team Discussion</vt:lpstr>
      <vt:lpstr>PROJECT MANAGEMENT PROCESSES</vt:lpstr>
      <vt:lpstr>CHAPTER 1: INITIATING PROCESS</vt:lpstr>
      <vt:lpstr>Initiating Process</vt:lpstr>
      <vt:lpstr>Initiating Process</vt:lpstr>
      <vt:lpstr>Initiating Process</vt:lpstr>
      <vt:lpstr>Project Charter</vt:lpstr>
      <vt:lpstr>Project Charter</vt:lpstr>
      <vt:lpstr>CHAPTER 2: Planning PROCESS</vt:lpstr>
      <vt:lpstr>Planning Process</vt:lpstr>
      <vt:lpstr>Scope Statement</vt:lpstr>
      <vt:lpstr>Project Scope</vt:lpstr>
      <vt:lpstr>Scope Statement</vt:lpstr>
      <vt:lpstr>Project Work Breakdown Schedule (WBS)</vt:lpstr>
      <vt:lpstr>Class Exercise</vt:lpstr>
      <vt:lpstr>Project Schedule</vt:lpstr>
      <vt:lpstr>Project Schedule</vt:lpstr>
      <vt:lpstr>Critical Path Method (CPM)</vt:lpstr>
      <vt:lpstr>Critical Path Method (CPM)</vt:lpstr>
      <vt:lpstr>Class Exercise</vt:lpstr>
      <vt:lpstr>Project Quality</vt:lpstr>
      <vt:lpstr>Project Communication</vt:lpstr>
      <vt:lpstr>Communication</vt:lpstr>
      <vt:lpstr>Project Status Report</vt:lpstr>
      <vt:lpstr>Successful Meetings</vt:lpstr>
      <vt:lpstr>Project Risks</vt:lpstr>
      <vt:lpstr>Project Procurement</vt:lpstr>
      <vt:lpstr>CHAPTER 3: EXECUTING PROCESS</vt:lpstr>
      <vt:lpstr>Executing Process</vt:lpstr>
      <vt:lpstr>Executing Process</vt:lpstr>
      <vt:lpstr>CHAPTER 4: MONITORING AND CONTROLLING PROCESS</vt:lpstr>
      <vt:lpstr>Monitoring and Controlling Process</vt:lpstr>
      <vt:lpstr>What Is…</vt:lpstr>
      <vt:lpstr>Change Control</vt:lpstr>
      <vt:lpstr>On-Going Activities</vt:lpstr>
      <vt:lpstr>CHAPTER 5: CLOSING</vt:lpstr>
      <vt:lpstr>Closing Process</vt:lpstr>
      <vt:lpstr>Lessons Learned</vt:lpstr>
      <vt:lpstr>Final Work</vt:lpstr>
      <vt:lpstr>Contract Closeout</vt:lpstr>
      <vt:lpstr>Celebrate! Celebrate! Celebrate!</vt:lpstr>
      <vt:lpstr>SUMMARY  AND REVIEW</vt:lpstr>
      <vt:lpstr>Summary and Review</vt:lpstr>
      <vt:lpstr>Summary and Review</vt:lpstr>
      <vt:lpstr>Summary and Review</vt:lpstr>
      <vt:lpstr>Summary and Review</vt:lpstr>
      <vt:lpstr>Summary and Review</vt:lpstr>
      <vt:lpstr>Summary and Review</vt:lpstr>
      <vt:lpstr>QUESTIONS?</vt:lpstr>
      <vt:lpstr>PLEASE COMPLETE THE TRAINING EVALUATION AND RETURN TO THE INSTRUCTOR </vt:lpstr>
      <vt:lpstr>Thank you</vt:lpstr>
    </vt:vector>
  </TitlesOfParts>
  <Company>Project Management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lastModifiedBy>Laura Tishler</cp:lastModifiedBy>
  <cp:revision>49</cp:revision>
  <cp:lastPrinted>2019-09-11T19:09:11Z</cp:lastPrinted>
  <dcterms:created xsi:type="dcterms:W3CDTF">2019-09-17T13:44:44Z</dcterms:created>
  <dcterms:modified xsi:type="dcterms:W3CDTF">2020-04-13T13:14:47Z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0x0101005FA3657A49E6BA43AD3DB8850E0EA35E</vt:lpwstr>
  </property>
</Properties>
</file>